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embedTrueType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82" r:id="rId2"/>
    <p:sldId id="280" r:id="rId3"/>
    <p:sldId id="325" r:id="rId4"/>
    <p:sldId id="297" r:id="rId5"/>
    <p:sldId id="345" r:id="rId6"/>
    <p:sldId id="298" r:id="rId7"/>
    <p:sldId id="328" r:id="rId8"/>
    <p:sldId id="283" r:id="rId9"/>
    <p:sldId id="329" r:id="rId10"/>
    <p:sldId id="284" r:id="rId11"/>
    <p:sldId id="330" r:id="rId12"/>
    <p:sldId id="285" r:id="rId13"/>
    <p:sldId id="331" r:id="rId14"/>
    <p:sldId id="299" r:id="rId15"/>
    <p:sldId id="300" r:id="rId16"/>
    <p:sldId id="332" r:id="rId17"/>
    <p:sldId id="301" r:id="rId18"/>
    <p:sldId id="333" r:id="rId19"/>
    <p:sldId id="302" r:id="rId20"/>
    <p:sldId id="303" r:id="rId21"/>
    <p:sldId id="342" r:id="rId22"/>
    <p:sldId id="346" r:id="rId23"/>
    <p:sldId id="304" r:id="rId24"/>
    <p:sldId id="334" r:id="rId25"/>
    <p:sldId id="305" r:id="rId26"/>
    <p:sldId id="354" r:id="rId27"/>
    <p:sldId id="306" r:id="rId28"/>
    <p:sldId id="355" r:id="rId29"/>
    <p:sldId id="308" r:id="rId30"/>
    <p:sldId id="336" r:id="rId31"/>
    <p:sldId id="309" r:id="rId32"/>
    <p:sldId id="337" r:id="rId33"/>
    <p:sldId id="310" r:id="rId34"/>
    <p:sldId id="311" r:id="rId35"/>
    <p:sldId id="313" r:id="rId36"/>
    <p:sldId id="338" r:id="rId37"/>
    <p:sldId id="347" r:id="rId38"/>
    <p:sldId id="314" r:id="rId39"/>
    <p:sldId id="339" r:id="rId40"/>
    <p:sldId id="315" r:id="rId41"/>
    <p:sldId id="340" r:id="rId42"/>
    <p:sldId id="348" r:id="rId43"/>
    <p:sldId id="316" r:id="rId44"/>
    <p:sldId id="341" r:id="rId45"/>
    <p:sldId id="317" r:id="rId46"/>
    <p:sldId id="318" r:id="rId47"/>
    <p:sldId id="353" r:id="rId48"/>
    <p:sldId id="319" r:id="rId49"/>
    <p:sldId id="320" r:id="rId50"/>
    <p:sldId id="349" r:id="rId51"/>
    <p:sldId id="321" r:id="rId52"/>
    <p:sldId id="322" r:id="rId53"/>
    <p:sldId id="323" r:id="rId54"/>
    <p:sldId id="350" r:id="rId55"/>
    <p:sldId id="324" r:id="rId56"/>
    <p:sldId id="343" r:id="rId57"/>
    <p:sldId id="327" r:id="rId58"/>
    <p:sldId id="288" r:id="rId59"/>
  </p:sldIdLst>
  <p:sldSz cx="6992938" cy="5245100"/>
  <p:notesSz cx="6858000" cy="9144000"/>
  <p:embeddedFontLst>
    <p:embeddedFont>
      <p:font typeface="Gotham Pro Medium" panose="02000603030000020004" pitchFamily="50" charset="0"/>
      <p:regular r:id="rId62"/>
      <p:italic r:id="rId63"/>
    </p:embeddedFont>
    <p:embeddedFont>
      <p:font typeface="Gotham Pro" panose="02000503040000020004" pitchFamily="50" charset="0"/>
      <p:regular r:id="rId64"/>
      <p:bold r:id="rId65"/>
      <p:italic r:id="rId66"/>
      <p:boldItalic r:id="rId67"/>
    </p:embeddedFont>
    <p:embeddedFont>
      <p:font typeface="FontAwesome" pitchFamily="2" charset="0"/>
      <p:regular r:id="rId68"/>
    </p:embeddedFont>
    <p:embeddedFont>
      <p:font typeface="Myriad Pro" panose="020B0503030403020204" pitchFamily="34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ru-RU"/>
    </a:defPPr>
    <a:lvl1pPr marL="0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347721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695442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043163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1390884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1738606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2086326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2434047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2781768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848"/>
    <a:srgbClr val="61646B"/>
    <a:srgbClr val="AFB2B5"/>
    <a:srgbClr val="5DA9AE"/>
    <a:srgbClr val="93D3D2"/>
    <a:srgbClr val="383E47"/>
    <a:srgbClr val="19758A"/>
    <a:srgbClr val="CCCCCC"/>
    <a:srgbClr val="DEDFE0"/>
    <a:srgbClr val="F7E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6" autoAdjust="0"/>
    <p:restoredTop sz="96362" autoAdjust="0"/>
  </p:normalViewPr>
  <p:slideViewPr>
    <p:cSldViewPr>
      <p:cViewPr>
        <p:scale>
          <a:sx n="91" d="100"/>
          <a:sy n="91" d="100"/>
        </p:scale>
        <p:origin x="834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98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60CF-8F73-426B-9DE1-8D96ED9D4255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B669-6820-41DB-A6D1-8A7FE7D3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1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4C08-0E65-4289-AAC4-A4B5AF4B37D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88D16-A599-4FD8-9081-BCCF6949F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2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1pPr>
    <a:lvl2pPr marL="347721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2pPr>
    <a:lvl3pPr marL="695442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3pPr>
    <a:lvl4pPr marL="1043163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4pPr>
    <a:lvl5pPr marL="1390884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5pPr>
    <a:lvl6pPr marL="1738606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6pPr>
    <a:lvl7pPr marL="2086326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7pPr>
    <a:lvl8pPr marL="2434047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8pPr>
    <a:lvl9pPr marL="2781768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5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68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0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74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5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7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8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8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0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8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9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0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#1"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1649" y="1852155"/>
            <a:ext cx="5244704" cy="371897"/>
          </a:xfrm>
        </p:spPr>
        <p:txBody>
          <a:bodyPr tIns="0" bIns="0" anchor="t" anchorCtr="0">
            <a:spAutoFit/>
          </a:bodyPr>
          <a:lstStyle>
            <a:lvl1pPr algn="l">
              <a:lnSpc>
                <a:spcPts val="2874"/>
              </a:lnSpc>
              <a:defRPr sz="2420" baseline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defRPr>
            </a:lvl1pPr>
          </a:lstStyle>
          <a:p>
            <a:r>
              <a:rPr lang="en-US" dirty="0" smtClean="0"/>
              <a:t>OUR PRODUCT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1649" y="2339465"/>
            <a:ext cx="5244704" cy="283086"/>
          </a:xfrm>
        </p:spPr>
        <p:txBody>
          <a:bodyPr tIns="36000" bIns="0" numCol="1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13" baseline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marL="262234" indent="0" algn="ctr">
              <a:buNone/>
              <a:defRPr sz="1147"/>
            </a:lvl2pPr>
            <a:lvl3pPr marL="524467" indent="0" algn="ctr">
              <a:buNone/>
              <a:defRPr sz="1032"/>
            </a:lvl3pPr>
            <a:lvl4pPr marL="786701" indent="0" algn="ctr">
              <a:buNone/>
              <a:defRPr sz="918"/>
            </a:lvl4pPr>
            <a:lvl5pPr marL="1048935" indent="0" algn="ctr">
              <a:buNone/>
              <a:defRPr sz="918"/>
            </a:lvl5pPr>
            <a:lvl6pPr marL="1311168" indent="0" algn="ctr">
              <a:buNone/>
              <a:defRPr sz="918"/>
            </a:lvl6pPr>
            <a:lvl7pPr marL="1573402" indent="0" algn="ctr">
              <a:buNone/>
              <a:defRPr sz="918"/>
            </a:lvl7pPr>
            <a:lvl8pPr marL="1835635" indent="0" algn="ctr">
              <a:buNone/>
              <a:defRPr sz="918"/>
            </a:lvl8pPr>
            <a:lvl9pPr marL="2097869" indent="0" algn="ctr">
              <a:buNone/>
              <a:defRPr sz="918"/>
            </a:lvl9pPr>
          </a:lstStyle>
          <a:p>
            <a:r>
              <a:rPr lang="en-US" dirty="0" smtClean="0"/>
              <a:t>Introducing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fld id="{F130CE48-6823-4BB0-9A97-B4D022B41E07}" type="datetime1">
              <a:rPr lang="ru-RU" smtClean="0"/>
              <a:t>12.10.2015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5" y="4543351"/>
            <a:ext cx="1989208" cy="3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на весь ли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348" y="385200"/>
            <a:ext cx="1456738" cy="1926000"/>
          </a:xfrm>
          <a:prstGeom prst="ellipse">
            <a:avLst/>
          </a:prstGeom>
          <a:solidFill>
            <a:srgbClr val="E51848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0" marR="0" indent="0" algn="ctr" defTabSz="524467" rtl="0" eaLnBrk="1" fontAlgn="auto" latinLnBrk="0" hangingPunct="1">
              <a:lnSpc>
                <a:spcPts val="121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8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ТЕКСТОВАЯ</a:t>
            </a:r>
            <a:br>
              <a:rPr lang="ru-RU" dirty="0" smtClean="0"/>
            </a:br>
            <a:r>
              <a:rPr lang="ru-RU" dirty="0" smtClean="0"/>
              <a:t>ИНФОРМАЦИЯ</a:t>
            </a:r>
            <a:br>
              <a:rPr lang="ru-RU" dirty="0" smtClean="0"/>
            </a:br>
            <a:r>
              <a:rPr lang="ru-RU" dirty="0" smtClean="0"/>
              <a:t>НА СЛАЙДЕ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ru-RU" smtClean="0">
                <a:solidFill>
                  <a:schemeClr val="bg1"/>
                </a:solidFill>
              </a:defRPr>
            </a:lvl1pPr>
          </a:lstStyle>
          <a:p>
            <a:fld id="{921C0E9F-4523-454F-9A8D-EEF99E6FD273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6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441" y="1490400"/>
            <a:ext cx="2175913" cy="1780222"/>
          </a:xfrm>
        </p:spPr>
        <p:txBody>
          <a:bodyPr numCol="1"/>
          <a:lstStyle>
            <a:lvl1pPr>
              <a:lnSpc>
                <a:spcPts val="1362"/>
              </a:lnSpc>
              <a:spcAft>
                <a:spcPts val="0"/>
              </a:spcAft>
              <a:defRPr lang="ru-RU" sz="1059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(+7 495) 974 15 89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(+7 495) 221 78 77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info@smeta.ru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http://smeta.ru</a:t>
            </a:r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Погорельский пер., д. 6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ru-RU" dirty="0" smtClean="0"/>
              <a:t>Москва,</a:t>
            </a:r>
            <a:r>
              <a:rPr lang="en-US" dirty="0" smtClean="0"/>
              <a:t> </a:t>
            </a:r>
            <a:r>
              <a:rPr lang="ru-RU" dirty="0" smtClean="0"/>
              <a:t>119017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91652" y="1497600"/>
            <a:ext cx="154864" cy="2061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362"/>
              </a:lnSpc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</a:t>
            </a:r>
            <a:b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</a:b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>
              <a:lnSpc>
                <a:spcPts val="1362"/>
              </a:lnSpc>
            </a:pP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>
              <a:lnSpc>
                <a:spcPts val="1362"/>
              </a:lnSpc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</a:t>
            </a:r>
          </a:p>
          <a:p>
            <a:pPr>
              <a:lnSpc>
                <a:spcPts val="1362"/>
              </a:lnSpc>
            </a:pP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>
              <a:lnSpc>
                <a:spcPts val="1362"/>
              </a:lnSpc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</a:t>
            </a:r>
          </a:p>
          <a:p>
            <a:pPr marL="0" marR="0" indent="0" algn="l" defTabSz="526058" rtl="0" eaLnBrk="1" fontAlgn="auto" latinLnBrk="0" hangingPunct="1">
              <a:lnSpc>
                <a:spcPts val="13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 marL="0" marR="0" indent="0" algn="l" defTabSz="526058" rtl="0" eaLnBrk="1" fontAlgn="auto" latinLnBrk="0" hangingPunct="1">
              <a:lnSpc>
                <a:spcPts val="13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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1" y="4449928"/>
            <a:ext cx="183666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5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#1"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1649" y="1852155"/>
            <a:ext cx="5244704" cy="371897"/>
          </a:xfrm>
        </p:spPr>
        <p:txBody>
          <a:bodyPr tIns="0" bIns="0" anchor="t" anchorCtr="0">
            <a:spAutoFit/>
          </a:bodyPr>
          <a:lstStyle>
            <a:lvl1pPr algn="l">
              <a:lnSpc>
                <a:spcPts val="2874"/>
              </a:lnSpc>
              <a:defRPr sz="2420" baseline="0">
                <a:solidFill>
                  <a:srgbClr val="E51848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defRPr>
            </a:lvl1pPr>
          </a:lstStyle>
          <a:p>
            <a:r>
              <a:rPr lang="en-US" dirty="0" smtClean="0"/>
              <a:t>OUR PRODUCT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1649" y="2339465"/>
            <a:ext cx="5244704" cy="283086"/>
          </a:xfrm>
        </p:spPr>
        <p:txBody>
          <a:bodyPr tIns="36000" bIns="0" numCol="1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13" baseline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marL="262234" indent="0" algn="ctr">
              <a:buNone/>
              <a:defRPr sz="1147"/>
            </a:lvl2pPr>
            <a:lvl3pPr marL="524467" indent="0" algn="ctr">
              <a:buNone/>
              <a:defRPr sz="1032"/>
            </a:lvl3pPr>
            <a:lvl4pPr marL="786701" indent="0" algn="ctr">
              <a:buNone/>
              <a:defRPr sz="918"/>
            </a:lvl4pPr>
            <a:lvl5pPr marL="1048935" indent="0" algn="ctr">
              <a:buNone/>
              <a:defRPr sz="918"/>
            </a:lvl5pPr>
            <a:lvl6pPr marL="1311168" indent="0" algn="ctr">
              <a:buNone/>
              <a:defRPr sz="918"/>
            </a:lvl6pPr>
            <a:lvl7pPr marL="1573402" indent="0" algn="ctr">
              <a:buNone/>
              <a:defRPr sz="918"/>
            </a:lvl7pPr>
            <a:lvl8pPr marL="1835635" indent="0" algn="ctr">
              <a:buNone/>
              <a:defRPr sz="918"/>
            </a:lvl8pPr>
            <a:lvl9pPr marL="2097869" indent="0" algn="ctr">
              <a:buNone/>
              <a:defRPr sz="918"/>
            </a:lvl9pPr>
          </a:lstStyle>
          <a:p>
            <a:r>
              <a:rPr lang="en-US" dirty="0" smtClean="0"/>
              <a:t>Introducing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5" y="4543351"/>
            <a:ext cx="1989208" cy="3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в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849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 smtClean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650" y="1497600"/>
            <a:ext cx="6409639" cy="2781362"/>
          </a:xfrm>
        </p:spPr>
        <p:txBody>
          <a:bodyPr/>
          <a:lstStyle>
            <a:lvl1pPr>
              <a:defRPr baseline="0">
                <a:solidFill>
                  <a:srgbClr val="61646B"/>
                </a:solidFill>
              </a:defRPr>
            </a:lvl1pPr>
          </a:lstStyle>
          <a:p>
            <a:pPr lvl="0"/>
            <a:r>
              <a:rPr lang="en-US" dirty="0" smtClean="0"/>
              <a:t>Text 2 columns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090000-13FB-4FB5-B1F3-2E4EF457FD04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33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+ Текст в 1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69688" y="1497600"/>
            <a:ext cx="3531600" cy="2696400"/>
          </a:xfrm>
        </p:spPr>
        <p:txBody>
          <a:bodyPr numCol="1" spcCol="0"/>
          <a:lstStyle>
            <a:lvl1pPr>
              <a:lnSpc>
                <a:spcPts val="1815"/>
              </a:lnSpc>
              <a:defRPr>
                <a:solidFill>
                  <a:srgbClr val="383E47"/>
                </a:solidFill>
              </a:defRPr>
            </a:lvl1pPr>
          </a:lstStyle>
          <a:p>
            <a:pPr lvl="0"/>
            <a:r>
              <a:rPr lang="en-US" dirty="0" smtClean="0"/>
              <a:t>Text 1 column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425E45-CB6E-414C-8A14-DA67900D4316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AFB2B5"/>
                </a:solidFill>
              </a:defRPr>
            </a:lvl1pPr>
          </a:lstStyle>
          <a:p>
            <a:r>
              <a:rPr lang="ru-RU" smtClean="0"/>
              <a:t>Новые возможности </a:t>
            </a:r>
            <a:r>
              <a:rPr lang="en-US" dirty="0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91652" y="1497016"/>
            <a:ext cx="2660184" cy="2696987"/>
          </a:xfrm>
        </p:spPr>
        <p:txBody>
          <a:bodyPr numCol="1"/>
          <a:lstStyle>
            <a:lvl1pPr>
              <a:lnSpc>
                <a:spcPts val="1967"/>
              </a:lnSpc>
              <a:defRPr sz="1513" baseline="0">
                <a:solidFill>
                  <a:srgbClr val="5DA9AE"/>
                </a:solidFill>
              </a:defRPr>
            </a:lvl1pPr>
          </a:lstStyle>
          <a:p>
            <a:pPr lvl="0"/>
            <a:r>
              <a:rPr lang="en-US" dirty="0" smtClean="0"/>
              <a:t>Introduction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в 1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89348" y="1497600"/>
            <a:ext cx="4511942" cy="2696400"/>
          </a:xfrm>
        </p:spPr>
        <p:txBody>
          <a:bodyPr numCol="1" spcCol="0"/>
          <a:lstStyle>
            <a:lvl1pPr>
              <a:defRPr/>
            </a:lvl1pPr>
          </a:lstStyle>
          <a:p>
            <a:pPr lvl="0"/>
            <a:r>
              <a:rPr lang="en-US" dirty="0" smtClean="0"/>
              <a:t>Text 1 column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48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>
                <a:solidFill>
                  <a:srgbClr val="E5184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2" hasCustomPrompt="1"/>
          </p:nvPr>
        </p:nvSpPr>
        <p:spPr>
          <a:xfrm>
            <a:off x="291775" y="1497603"/>
            <a:ext cx="6409393" cy="2697163"/>
          </a:xfrm>
        </p:spPr>
        <p:txBody>
          <a:bodyPr/>
          <a:lstStyle>
            <a:lvl1pPr marL="0" marR="0" indent="0" algn="l" defTabSz="524467" rtl="0" eaLnBrk="1" fontAlgn="auto" latinLnBrk="0" hangingPunct="1">
              <a:lnSpc>
                <a:spcPts val="13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616466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22BF6FB-BF50-4887-947F-5A48979593CB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291849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702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C9DB-8BC8-4434-B480-0C3E1E9DA9CA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3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652" y="3960000"/>
            <a:ext cx="1456735" cy="462750"/>
          </a:xfrm>
        </p:spPr>
        <p:txBody>
          <a:bodyPr tIns="0" numCol="1" spcCol="0"/>
          <a:lstStyle>
            <a:lvl1pPr>
              <a:lnSpc>
                <a:spcPts val="756"/>
              </a:lnSpc>
              <a:defRPr sz="681">
                <a:solidFill>
                  <a:srgbClr val="5DA9AE"/>
                </a:solidFill>
              </a:defRPr>
            </a:lvl1pPr>
          </a:lstStyle>
          <a:p>
            <a:pPr lvl="0"/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smtClean="0"/>
              <a:t>Подпись к графику</a:t>
            </a:r>
            <a:br>
              <a:rPr lang="ru-RU" dirty="0" smtClean="0"/>
            </a:br>
            <a:r>
              <a:rPr lang="ru-RU" dirty="0" smtClean="0"/>
              <a:t>2/3 </a:t>
            </a:r>
            <a:r>
              <a:rPr lang="en-US" dirty="0" smtClean="0"/>
              <a:t>Line</a:t>
            </a: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775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 hasCustomPrompt="1"/>
          </p:nvPr>
        </p:nvSpPr>
        <p:spPr>
          <a:xfrm>
            <a:off x="291775" y="1542430"/>
            <a:ext cx="2912924" cy="2316970"/>
          </a:xfrm>
          <a:solidFill>
            <a:srgbClr val="EDEDED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96469" y="1497600"/>
            <a:ext cx="3204819" cy="2696400"/>
          </a:xfrm>
        </p:spPr>
        <p:txBody>
          <a:bodyPr numCol="1" spcCol="0"/>
          <a:lstStyle>
            <a:lvl1pPr>
              <a:defRPr>
                <a:solidFill>
                  <a:srgbClr val="323C46"/>
                </a:solidFill>
              </a:defRPr>
            </a:lvl1pPr>
          </a:lstStyle>
          <a:p>
            <a:pPr lvl="0"/>
            <a:r>
              <a:rPr lang="en-US" dirty="0" smtClean="0"/>
              <a:t>Text 1 column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A7A8C2-E2AA-48B4-9716-4A907205E430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37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dirty="0" smtClean="0"/>
              <a:t>Слайд с диаграммой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775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Диаграмма 8"/>
          <p:cNvSpPr>
            <a:spLocks noGrp="1"/>
          </p:cNvSpPr>
          <p:nvPr>
            <p:ph type="chart" sz="quarter" idx="17" hasCustomPrompt="1"/>
          </p:nvPr>
        </p:nvSpPr>
        <p:spPr>
          <a:xfrm>
            <a:off x="291775" y="1466950"/>
            <a:ext cx="2660061" cy="2379736"/>
          </a:xfrm>
          <a:solidFill>
            <a:srgbClr val="EDEDED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chart</a:t>
            </a:r>
            <a:endParaRPr lang="ru-RU" dirty="0"/>
          </a:p>
        </p:txBody>
      </p:sp>
      <p:sp>
        <p:nvSpPr>
          <p:cNvPr id="28" name="Текст 26"/>
          <p:cNvSpPr>
            <a:spLocks noGrp="1"/>
          </p:cNvSpPr>
          <p:nvPr>
            <p:ph type="body" sz="quarter" idx="18" hasCustomPrompt="1"/>
          </p:nvPr>
        </p:nvSpPr>
        <p:spPr>
          <a:xfrm>
            <a:off x="3496470" y="1497603"/>
            <a:ext cx="2912924" cy="1876425"/>
          </a:xfrm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9" hasCustomPrompt="1"/>
          </p:nvPr>
        </p:nvSpPr>
        <p:spPr>
          <a:xfrm>
            <a:off x="3496470" y="3486647"/>
            <a:ext cx="2912924" cy="833168"/>
          </a:xfrm>
        </p:spPr>
        <p:txBody>
          <a:bodyPr wrap="square" lIns="187200" tIns="36000" bIns="0" numCol="3" spcCol="414000" anchor="t" anchorCtr="0">
            <a:noAutofit/>
          </a:bodyPr>
          <a:lstStyle>
            <a:lvl1pPr marL="0" marR="0" indent="0" algn="l" defTabSz="524467" rtl="0" eaLnBrk="1" fontAlgn="auto" latinLnBrk="0" hangingPunct="1">
              <a:lnSpc>
                <a:spcPts val="1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5"/>
            </a:lvl1pPr>
          </a:lstStyle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55F0038-6CA0-4C0E-9F47-4ED7E2441660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652" y="3960000"/>
            <a:ext cx="1456735" cy="462750"/>
          </a:xfrm>
        </p:spPr>
        <p:txBody>
          <a:bodyPr tIns="0" numCol="1" spcCol="0"/>
          <a:lstStyle>
            <a:lvl1pPr>
              <a:lnSpc>
                <a:spcPts val="756"/>
              </a:lnSpc>
              <a:defRPr sz="681">
                <a:solidFill>
                  <a:srgbClr val="5DA9AE"/>
                </a:solidFill>
              </a:defRPr>
            </a:lvl1pPr>
          </a:lstStyle>
          <a:p>
            <a:pPr lvl="0"/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smtClean="0"/>
              <a:t>Подпись к графику</a:t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5446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311350"/>
            <a:ext cx="4661555" cy="385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650" y="1497600"/>
            <a:ext cx="6118291" cy="2696400"/>
          </a:xfrm>
          <a:prstGeom prst="rect">
            <a:avLst/>
          </a:prstGeom>
        </p:spPr>
        <p:txBody>
          <a:bodyPr vert="horz" wrap="square" lIns="0" tIns="0" rIns="0" bIns="0" numCol="2" spcCol="385200" rtlCol="0">
            <a:noAutofit/>
          </a:bodyPr>
          <a:lstStyle/>
          <a:p>
            <a:pPr lvl="0"/>
            <a:r>
              <a:rPr lang="en-US" dirty="0" smtClean="0"/>
              <a:t>Text 2 columns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27246" y="4548551"/>
            <a:ext cx="874042" cy="385200"/>
          </a:xfrm>
          <a:prstGeom prst="rect">
            <a:avLst/>
          </a:prstGeom>
        </p:spPr>
        <p:txBody>
          <a:bodyPr vert="horz" wrap="none" lIns="0" tIns="0" rIns="0" bIns="36000" rtlCol="0" anchor="b" anchorCtr="0"/>
          <a:lstStyle>
            <a:lvl1pPr algn="r">
              <a:defRPr sz="756">
                <a:solidFill>
                  <a:srgbClr val="CCCCCC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fld id="{4B090000-13FB-4FB5-B1F3-2E4EF457FD04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22428" y="4548551"/>
            <a:ext cx="2054100" cy="385200"/>
          </a:xfrm>
          <a:prstGeom prst="rect">
            <a:avLst/>
          </a:prstGeom>
        </p:spPr>
        <p:txBody>
          <a:bodyPr vert="horz" wrap="none" lIns="0" tIns="0" rIns="0" bIns="36000" rtlCol="0" anchor="b" anchorCtr="0"/>
          <a:lstStyle>
            <a:lvl1pPr algn="l">
              <a:defRPr sz="756">
                <a:solidFill>
                  <a:srgbClr val="CCCCCC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27246" y="311350"/>
            <a:ext cx="874042" cy="385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lnSpc>
                <a:spcPts val="908"/>
              </a:lnSpc>
              <a:defRPr sz="681">
                <a:solidFill>
                  <a:srgbClr val="61646B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defRPr>
            </a:lvl1pPr>
          </a:lstStyle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" y="4604691"/>
            <a:ext cx="1836667" cy="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4" r:id="rId3"/>
    <p:sldLayoutId id="2147483670" r:id="rId4"/>
    <p:sldLayoutId id="2147483665" r:id="rId5"/>
    <p:sldLayoutId id="2147483667" r:id="rId6"/>
    <p:sldLayoutId id="2147483669" r:id="rId7"/>
    <p:sldLayoutId id="2147483666" r:id="rId8"/>
    <p:sldLayoutId id="2147483668" r:id="rId9"/>
    <p:sldLayoutId id="2147483655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524467" rtl="0" eaLnBrk="1" latinLnBrk="0" hangingPunct="1">
        <a:lnSpc>
          <a:spcPct val="100000"/>
        </a:lnSpc>
        <a:spcBef>
          <a:spcPct val="0"/>
        </a:spcBef>
        <a:buNone/>
        <a:defRPr lang="ru-RU" sz="1815" kern="1200" dirty="0">
          <a:solidFill>
            <a:srgbClr val="E51848"/>
          </a:solidFill>
          <a:latin typeface="Gotham Pro Medium" panose="02000603030000020004" pitchFamily="50" charset="0"/>
          <a:ea typeface="+mj-ea"/>
          <a:cs typeface="Gotham Pro Medium" panose="02000603030000020004" pitchFamily="50" charset="0"/>
        </a:defRPr>
      </a:lvl1pPr>
    </p:titleStyle>
    <p:bodyStyle>
      <a:lvl1pPr marL="0" indent="0" algn="l" defTabSz="524467" rtl="0" eaLnBrk="1" latinLnBrk="0" hangingPunct="1">
        <a:lnSpc>
          <a:spcPts val="1362"/>
        </a:lnSpc>
        <a:spcBef>
          <a:spcPts val="0"/>
        </a:spcBef>
        <a:buFont typeface="Arial" panose="020B0604020202020204" pitchFamily="34" charset="0"/>
        <a:buNone/>
        <a:defRPr lang="ru-RU" sz="1059" kern="1200" dirty="0">
          <a:solidFill>
            <a:srgbClr val="383E47"/>
          </a:solidFill>
          <a:latin typeface="Gotham Pro" panose="02000503040000020004" pitchFamily="50" charset="0"/>
          <a:ea typeface="+mn-ea"/>
          <a:cs typeface="Gotham Pro" panose="02000503040000020004" pitchFamily="50" charset="0"/>
        </a:defRPr>
      </a:lvl1pPr>
      <a:lvl2pPr marL="393351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377" kern="1200">
          <a:solidFill>
            <a:schemeClr val="tx1"/>
          </a:solidFill>
          <a:latin typeface="+mn-lt"/>
          <a:ea typeface="+mn-ea"/>
          <a:cs typeface="+mn-cs"/>
        </a:defRPr>
      </a:lvl2pPr>
      <a:lvl3pPr marL="655584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147" kern="1200">
          <a:solidFill>
            <a:schemeClr val="tx1"/>
          </a:solidFill>
          <a:latin typeface="+mn-lt"/>
          <a:ea typeface="+mn-ea"/>
          <a:cs typeface="+mn-cs"/>
        </a:defRPr>
      </a:lvl3pPr>
      <a:lvl4pPr marL="917818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4pPr>
      <a:lvl5pPr marL="1180051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5pPr>
      <a:lvl6pPr marL="1442285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6pPr>
      <a:lvl7pPr marL="1704519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7pPr>
      <a:lvl8pPr marL="1966753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8pPr>
      <a:lvl9pPr marL="2228985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1pPr>
      <a:lvl2pPr marL="262234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2pPr>
      <a:lvl3pPr marL="524467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3pPr>
      <a:lvl4pPr marL="786701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4pPr>
      <a:lvl5pPr marL="1048935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5pPr>
      <a:lvl6pPr marL="1311168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6pPr>
      <a:lvl7pPr marL="1573402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7pPr>
      <a:lvl8pPr marL="1835635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8pPr>
      <a:lvl9pPr marL="2097869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6.jpeg"/><Relationship Id="rId7" Type="http://schemas.openxmlformats.org/officeDocument/2006/relationships/image" Target="../media/image90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649" y="1852155"/>
            <a:ext cx="5244704" cy="428002"/>
          </a:xfrm>
        </p:spPr>
        <p:txBody>
          <a:bodyPr/>
          <a:lstStyle/>
          <a:p>
            <a:r>
              <a:rPr lang="en-US" sz="4800" b="1" dirty="0" smtClean="0">
                <a:latin typeface="Myriad Pro" panose="020B0503030403020204" pitchFamily="34" charset="0"/>
              </a:rPr>
              <a:t>Smeta.RU 9.0</a:t>
            </a:r>
            <a:endParaRPr lang="ru-RU" sz="4800" b="1" dirty="0">
              <a:latin typeface="Myriad Pro" panose="020B05030304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Еще удобнее, еще эффективнее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" y="744200"/>
            <a:ext cx="6698039" cy="3781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49" y="145102"/>
            <a:ext cx="4661555" cy="599098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Ревизия и создание архивных копий сметной документации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74599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49" y="70447"/>
            <a:ext cx="4661555" cy="599098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Ревизия и создание архивных копий сметной документации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21836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12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" y="193842"/>
            <a:ext cx="5535597" cy="4537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6" y="193842"/>
            <a:ext cx="5243887" cy="4608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7" y="1396842"/>
            <a:ext cx="6419100" cy="2202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2" y="213571"/>
            <a:ext cx="6223985" cy="46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133885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Менеджер настроек интерфейса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33885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/>
              <a:pPr/>
              <a:t>13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1" y="686181"/>
            <a:ext cx="6539735" cy="36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1651" y="133885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Менеджер настроек интерфейса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3" y="738453"/>
            <a:ext cx="6306203" cy="28319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91" y="1236182"/>
            <a:ext cx="2679986" cy="24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91" y="1236182"/>
            <a:ext cx="2679986" cy="2413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" y="852470"/>
            <a:ext cx="6274085" cy="2877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" y="428861"/>
            <a:ext cx="5803724" cy="4371528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33885"/>
            <a:ext cx="874042" cy="38520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ru-RU" dirty="0" smtClean="0"/>
          </a:p>
          <a:p>
            <a:r>
              <a:rPr lang="ru-RU" dirty="0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8"/>
          <a:stretch/>
        </p:blipFill>
        <p:spPr>
          <a:xfrm>
            <a:off x="51976" y="535102"/>
            <a:ext cx="6808837" cy="3735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46286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Поддержка базы СН-2012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221991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15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2"/>
          <a:stretch/>
        </p:blipFill>
        <p:spPr>
          <a:xfrm>
            <a:off x="315816" y="601281"/>
            <a:ext cx="6667323" cy="3638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15" y="34398"/>
            <a:ext cx="5927992" cy="38649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Отображение итоговой стоимости «Объекта»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16586" y="164205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16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08" y="295641"/>
            <a:ext cx="5927992" cy="38649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Отображение итоговой стоимости «Объекта»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17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8" y="282112"/>
            <a:ext cx="6158479" cy="44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"/>
          <a:stretch/>
        </p:blipFill>
        <p:spPr>
          <a:xfrm>
            <a:off x="635442" y="857083"/>
            <a:ext cx="6028072" cy="3687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80652"/>
            <a:ext cx="4661555" cy="440960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Назначение параметров «Объекта» в момент его создания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18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8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40960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Назначение параметров «Объекта» в момент его создания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3" y="194405"/>
            <a:ext cx="5976664" cy="45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Информация об объекте в менеджере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5" y="147690"/>
            <a:ext cx="6394547" cy="46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yriad Pro" panose="020B0503030403020204" pitchFamily="34" charset="0"/>
              </a:rPr>
              <a:t>C</a:t>
            </a:r>
            <a:r>
              <a:rPr lang="ru-RU" b="1" dirty="0" err="1" smtClean="0">
                <a:latin typeface="Myriad Pro" panose="020B0503030403020204" pitchFamily="34" charset="0"/>
              </a:rPr>
              <a:t>тройСофт</a:t>
            </a:r>
            <a:r>
              <a:rPr lang="en-US" b="1" dirty="0" smtClean="0">
                <a:latin typeface="Myriad Pro" panose="020B0503030403020204" pitchFamily="34" charset="0"/>
              </a:rPr>
              <a:t> </a:t>
            </a:r>
            <a:r>
              <a:rPr lang="ru-RU" b="1" dirty="0" smtClean="0">
                <a:latin typeface="Myriad Pro" panose="020B0503030403020204" pitchFamily="34" charset="0"/>
              </a:rPr>
              <a:t>в цифрах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9852" y="1306275"/>
            <a:ext cx="2932501" cy="9639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7261" b="1" dirty="0">
                <a:latin typeface="Myriad Pro" panose="020B0503030403020204" pitchFamily="34" charset="0"/>
              </a:rPr>
              <a:t>60 000</a:t>
            </a:r>
            <a:endParaRPr lang="ru-RU" sz="7261" b="1" dirty="0">
              <a:latin typeface="Myriad Pro" panose="020B0503030403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5962" y="2032803"/>
            <a:ext cx="2170012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242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Рабочих мест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1522" y="2970211"/>
            <a:ext cx="2170012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7261" b="1" dirty="0">
                <a:latin typeface="Myriad Pro" panose="020B0503030403020204" pitchFamily="34" charset="0"/>
              </a:rPr>
              <a:t>82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91520" y="3583087"/>
            <a:ext cx="2287466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242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Официальных дилера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34860" y="1114689"/>
            <a:ext cx="2170012" cy="8165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7261" b="1" dirty="0">
                <a:latin typeface="Myriad Pro" panose="020B0503030403020204" pitchFamily="34" charset="0"/>
              </a:rPr>
              <a:t>20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34858" y="1652110"/>
            <a:ext cx="2287466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242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Лет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38610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" y="752310"/>
            <a:ext cx="6822612" cy="385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Автоматизированный пересчет объектных смет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25" y="285360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Автоматизированный пересчет объектных смет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22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4" y="1244011"/>
            <a:ext cx="4222745" cy="3104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9" y="1151798"/>
            <a:ext cx="4340920" cy="32906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2" y="1094947"/>
            <a:ext cx="4416638" cy="3348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4" y="150346"/>
            <a:ext cx="5937743" cy="4501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8" y="215120"/>
            <a:ext cx="6292440" cy="45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Работа со сметой</a:t>
            </a:r>
            <a:endParaRPr lang="ru-RU" sz="332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23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" y="696550"/>
            <a:ext cx="6880845" cy="3884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311350"/>
            <a:ext cx="5165503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Внесение данных из </a:t>
            </a:r>
            <a:r>
              <a:rPr lang="en-US" b="1" dirty="0">
                <a:latin typeface="Myriad Pro" panose="020B0503030403020204" pitchFamily="34" charset="0"/>
              </a:rPr>
              <a:t>Microsoft Office Excel </a:t>
            </a:r>
            <a:r>
              <a:rPr lang="ru-RU" b="1" dirty="0">
                <a:latin typeface="Myriad Pro" panose="020B0503030403020204" pitchFamily="34" charset="0"/>
              </a:rPr>
              <a:t>и </a:t>
            </a:r>
            <a:r>
              <a:rPr lang="en-US" b="1" dirty="0">
                <a:latin typeface="Myriad Pro" panose="020B0503030403020204" pitchFamily="34" charset="0"/>
              </a:rPr>
              <a:t>OpenOffice.org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24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43777"/>
            <a:ext cx="5274430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Внесение данных из </a:t>
            </a:r>
            <a:r>
              <a:rPr lang="en-US" b="1" dirty="0">
                <a:latin typeface="Myriad Pro" panose="020B0503030403020204" pitchFamily="34" charset="0"/>
              </a:rPr>
              <a:t>Microsoft Office Excel </a:t>
            </a:r>
            <a:r>
              <a:rPr lang="ru-RU" b="1" dirty="0">
                <a:latin typeface="Myriad Pro" panose="020B0503030403020204" pitchFamily="34" charset="0"/>
              </a:rPr>
              <a:t>и </a:t>
            </a:r>
            <a:r>
              <a:rPr lang="en-US" b="1" dirty="0">
                <a:latin typeface="Myriad Pro" panose="020B0503030403020204" pitchFamily="34" charset="0"/>
              </a:rPr>
              <a:t>OpenOffice.org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25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" y="159492"/>
            <a:ext cx="6355490" cy="4616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" y="159492"/>
            <a:ext cx="6418336" cy="4616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1" y="1178030"/>
            <a:ext cx="4549551" cy="3305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9" y="978444"/>
            <a:ext cx="6651411" cy="3039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4" y="1089544"/>
            <a:ext cx="4407173" cy="3281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" y="159492"/>
            <a:ext cx="6417350" cy="46162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8" y="198433"/>
            <a:ext cx="6412668" cy="47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" y="503950"/>
            <a:ext cx="6615739" cy="3735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29497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Автоматический пересчет объемов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26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Автоматический пересчет объемов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27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1" y="458838"/>
            <a:ext cx="6409637" cy="2894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2" y="223570"/>
            <a:ext cx="6247486" cy="47057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-1369" r="-174" b="1369"/>
          <a:stretch/>
        </p:blipFill>
        <p:spPr>
          <a:xfrm>
            <a:off x="482980" y="254151"/>
            <a:ext cx="6218307" cy="46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" y="813106"/>
            <a:ext cx="6488001" cy="3663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88100"/>
            <a:ext cx="4661555" cy="440960"/>
          </a:xfrm>
        </p:spPr>
        <p:txBody>
          <a:bodyPr/>
          <a:lstStyle/>
          <a:p>
            <a:pPr lvl="0"/>
            <a:r>
              <a:rPr lang="ru-RU" b="1" dirty="0" err="1">
                <a:latin typeface="Myriad Pro" panose="020B0503030403020204" pitchFamily="34" charset="0"/>
              </a:rPr>
              <a:t>Предпросмотр</a:t>
            </a:r>
            <a:r>
              <a:rPr lang="ru-RU" b="1" dirty="0">
                <a:latin typeface="Myriad Pro" panose="020B0503030403020204" pitchFamily="34" charset="0"/>
              </a:rPr>
              <a:t> отчетных форм непосредственно в ПК «Smeta.RU»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88100"/>
            <a:ext cx="4661555" cy="440960"/>
          </a:xfrm>
        </p:spPr>
        <p:txBody>
          <a:bodyPr/>
          <a:lstStyle/>
          <a:p>
            <a:pPr lvl="0"/>
            <a:r>
              <a:rPr lang="ru-RU" b="1" dirty="0" err="1">
                <a:latin typeface="Myriad Pro" panose="020B0503030403020204" pitchFamily="34" charset="0"/>
              </a:rPr>
              <a:t>Предпросмотр</a:t>
            </a:r>
            <a:r>
              <a:rPr lang="ru-RU" b="1" dirty="0">
                <a:latin typeface="Myriad Pro" panose="020B0503030403020204" pitchFamily="34" charset="0"/>
              </a:rPr>
              <a:t> отчетных форм непосредственно в ПК «Smeta.RU»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6" y="252609"/>
            <a:ext cx="6302246" cy="4741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6" y="288100"/>
            <a:ext cx="6302246" cy="4741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6" y="118302"/>
            <a:ext cx="6257372" cy="49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" y="780910"/>
            <a:ext cx="6696744" cy="3780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118409"/>
            <a:ext cx="5111040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Автоматическое округление объемной части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</a:rPr>
              <a:t>История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8"/>
          </p:nvPr>
        </p:nvSpPr>
        <p:spPr>
          <a:xfrm>
            <a:off x="291651" y="1261865"/>
            <a:ext cx="6091383" cy="2900572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«</a:t>
            </a: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Смета 2000» </a:t>
            </a:r>
            <a:endParaRPr lang="ru-RU" sz="5446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более </a:t>
            </a: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22 </a:t>
            </a: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000</a:t>
            </a:r>
          </a:p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пользователей</a:t>
            </a:r>
            <a:endParaRPr lang="ru-RU" sz="5446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8"/>
          </p:nvPr>
        </p:nvSpPr>
        <p:spPr>
          <a:xfrm>
            <a:off x="291651" y="1261865"/>
            <a:ext cx="6091383" cy="2900572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Smeta.RU</a:t>
            </a:r>
            <a:endParaRPr lang="ru-RU" sz="5446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более </a:t>
            </a:r>
            <a:r>
              <a:rPr lang="en-US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60</a:t>
            </a: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 000</a:t>
            </a:r>
          </a:p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пользователей</a:t>
            </a:r>
            <a:endParaRPr lang="ru-RU" sz="5446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8"/>
          </p:nvPr>
        </p:nvSpPr>
        <p:spPr>
          <a:xfrm>
            <a:off x="291651" y="1110474"/>
            <a:ext cx="6091383" cy="2900572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10438" b="1" dirty="0">
                <a:solidFill>
                  <a:srgbClr val="E51848"/>
                </a:solidFill>
                <a:latin typeface="Myriad Pro" panose="020B0503030403020204" pitchFamily="34" charset="0"/>
              </a:rPr>
              <a:t>60%</a:t>
            </a:r>
            <a:endParaRPr lang="ru-RU" sz="10438" b="1" dirty="0">
              <a:solidFill>
                <a:srgbClr val="E51848"/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631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Пользователей</a:t>
            </a:r>
            <a:r>
              <a:rPr lang="ru-RU" sz="3631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3631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перешло с 7й на 8ю версию в первый год</a:t>
            </a:r>
            <a:endParaRPr lang="ru-RU" sz="3631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8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60" y="200379"/>
            <a:ext cx="5200048" cy="306438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Автоматическое округление объемной части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4" y="237927"/>
            <a:ext cx="6540463" cy="47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328117" y="631084"/>
            <a:ext cx="6402336" cy="3824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127967"/>
            <a:ext cx="5274430" cy="375983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Автоматическая </a:t>
            </a:r>
            <a:r>
              <a:rPr lang="ru-RU" b="1" dirty="0" err="1">
                <a:latin typeface="Myriad Pro" panose="020B0503030403020204" pitchFamily="34" charset="0"/>
              </a:rPr>
              <a:t>перенумерация</a:t>
            </a:r>
            <a:r>
              <a:rPr lang="ru-RU" b="1" dirty="0">
                <a:latin typeface="Myriad Pro" panose="020B0503030403020204" pitchFamily="34" charset="0"/>
              </a:rPr>
              <a:t> сметных строк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32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249925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33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7" y="139744"/>
            <a:ext cx="6061381" cy="5018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7" y="249925"/>
            <a:ext cx="6464812" cy="4657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7" y="249925"/>
            <a:ext cx="6399059" cy="4491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6" y="1254398"/>
            <a:ext cx="6489160" cy="286020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8117" y="127967"/>
            <a:ext cx="5274430" cy="3759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52446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15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b="1" smtClean="0">
                <a:latin typeface="Myriad Pro" panose="020B0503030403020204" pitchFamily="34" charset="0"/>
              </a:rPr>
              <a:t>Автоматическая перенумерация сметных строк</a:t>
            </a:r>
            <a:endParaRPr lang="ru-RU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554540"/>
            <a:ext cx="4661555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Перегруппировка сметных строк при удалении раздела / подраздела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34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9" y="311350"/>
            <a:ext cx="6589196" cy="4523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7" y="1686446"/>
            <a:ext cx="6325071" cy="15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456831"/>
            <a:ext cx="4661555" cy="375983"/>
          </a:xfrm>
        </p:spPr>
        <p:txBody>
          <a:bodyPr/>
          <a:lstStyle/>
          <a:p>
            <a:pPr lvl="0"/>
            <a:r>
              <a:rPr lang="ru-RU" dirty="0"/>
              <a:t>Пересчет сметной строки с учетом изменения ее типа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35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6" y="345925"/>
            <a:ext cx="6406619" cy="4553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8" y="2077915"/>
            <a:ext cx="3241918" cy="87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6" y="324866"/>
            <a:ext cx="6436249" cy="45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Доработка режима «Проверка сметы»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36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" y="623754"/>
            <a:ext cx="6791744" cy="38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Доработка режима «Проверка сметы»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37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3" y="257308"/>
            <a:ext cx="5816469" cy="46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8"/>
            <a:ext cx="5664201" cy="925879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Акты выполненных</a:t>
            </a:r>
            <a:r>
              <a:rPr lang="en-US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en-US" sz="3328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работ КС-2</a:t>
            </a:r>
            <a:endParaRPr lang="ru-RU" sz="332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38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" y="722455"/>
            <a:ext cx="6677334" cy="37699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92397"/>
            <a:ext cx="5535596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Возможность изменения месяца Акта КС-2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2" y="379832"/>
            <a:ext cx="5535596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Возможность изменения месяца Акта КС-2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" y="214095"/>
            <a:ext cx="6409636" cy="4755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4" y="235058"/>
            <a:ext cx="6381383" cy="473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31074"/>
          <a:stretch/>
        </p:blipFill>
        <p:spPr>
          <a:xfrm>
            <a:off x="304601" y="1110382"/>
            <a:ext cx="641198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</a:rPr>
              <a:t>Быстродействие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291651" y="1597802"/>
            <a:ext cx="6091383" cy="2049500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На </a:t>
            </a: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17%</a:t>
            </a: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б</a:t>
            </a: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ыстрее 8-й версии </a:t>
            </a:r>
            <a:r>
              <a:rPr lang="en-US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Smeta.RU</a:t>
            </a:r>
            <a:endParaRPr lang="ru-RU" sz="5446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" y="599748"/>
            <a:ext cx="6745576" cy="3808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376641"/>
            <a:ext cx="5437820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Запрет на «</a:t>
            </a:r>
            <a:r>
              <a:rPr lang="ru-RU" b="1" dirty="0" err="1">
                <a:latin typeface="Myriad Pro" panose="020B0503030403020204" pitchFamily="34" charset="0"/>
              </a:rPr>
              <a:t>перепроцентаж</a:t>
            </a:r>
            <a:r>
              <a:rPr lang="ru-RU" b="1" dirty="0">
                <a:latin typeface="Myriad Pro" panose="020B0503030403020204" pitchFamily="34" charset="0"/>
              </a:rPr>
              <a:t>» в Акте КС-2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90" y="392397"/>
            <a:ext cx="5437820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Запрет на «</a:t>
            </a:r>
            <a:r>
              <a:rPr lang="ru-RU" b="1" dirty="0" err="1">
                <a:latin typeface="Myriad Pro" panose="020B0503030403020204" pitchFamily="34" charset="0"/>
              </a:rPr>
              <a:t>перепроцентаж</a:t>
            </a:r>
            <a:r>
              <a:rPr lang="ru-RU" b="1" dirty="0">
                <a:latin typeface="Myriad Pro" panose="020B0503030403020204" pitchFamily="34" charset="0"/>
              </a:rPr>
              <a:t>» в Акте КС-2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42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9" y="1326406"/>
            <a:ext cx="5901733" cy="23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Панель цен</a:t>
            </a:r>
            <a:endParaRPr lang="ru-RU" sz="332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43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" y="534318"/>
            <a:ext cx="6692249" cy="3778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Справочник валют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44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Справочник валют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45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" y="503950"/>
            <a:ext cx="6301162" cy="4519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7" y="1042537"/>
            <a:ext cx="6176371" cy="31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39" y="311350"/>
            <a:ext cx="5873528" cy="490171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Новая панель цен для всех материальных ресурсов и оборудования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46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6" y="198672"/>
            <a:ext cx="3096344" cy="4735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37" y="198672"/>
            <a:ext cx="3096345" cy="47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68"/>
            <a:ext cx="6992938" cy="3948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92872"/>
            <a:ext cx="4661555" cy="495423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Расчет </a:t>
            </a:r>
            <a:r>
              <a:rPr lang="ru-RU" b="1" dirty="0">
                <a:latin typeface="Myriad Pro" panose="020B0503030403020204" pitchFamily="34" charset="0"/>
              </a:rPr>
              <a:t>базовых показателей сметных строк на основании формул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r>
              <a:rPr lang="en-US" dirty="0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47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6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6" y="322749"/>
            <a:ext cx="4661555" cy="495423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Расчет </a:t>
            </a:r>
            <a:r>
              <a:rPr lang="ru-RU" b="1" dirty="0">
                <a:latin typeface="Myriad Pro" panose="020B0503030403020204" pitchFamily="34" charset="0"/>
              </a:rPr>
              <a:t>базовых показателей сметных строк на основании формул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1" y="696550"/>
            <a:ext cx="3133640" cy="3712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06" y="129962"/>
            <a:ext cx="3168352" cy="48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Отображение текущей цены на единицу объема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76" y="332106"/>
            <a:ext cx="3455004" cy="45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444161"/>
            <a:ext cx="4661555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Новые столбцы с текущими ценами в окне сметных ресурсов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50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/>
          <a:stretch/>
        </p:blipFill>
        <p:spPr>
          <a:xfrm>
            <a:off x="585601" y="1045620"/>
            <a:ext cx="5688632" cy="35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876668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Общие доработки функционала программы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6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Справочник поправок</a:t>
            </a:r>
            <a:endParaRPr lang="ru-RU" sz="332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51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99287"/>
            <a:ext cx="5779375" cy="386496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Поиск </a:t>
            </a:r>
            <a:r>
              <a:rPr lang="ru-RU" b="1" dirty="0">
                <a:latin typeface="Myriad Pro" panose="020B0503030403020204" pitchFamily="34" charset="0"/>
              </a:rPr>
              <a:t>поправок в справочнике по наименованию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0669" y="192411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52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" y="503950"/>
            <a:ext cx="5805238" cy="4009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9" r="16203"/>
          <a:stretch/>
        </p:blipFill>
        <p:spPr>
          <a:xfrm>
            <a:off x="79122" y="1398414"/>
            <a:ext cx="6622166" cy="26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33349"/>
            <a:ext cx="4661555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Подбор поправок по значению в момент их применения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53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3" y="319646"/>
            <a:ext cx="4464496" cy="4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33349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Распространения поправочных коэффициентов </a:t>
            </a:r>
            <a:r>
              <a:rPr lang="ru-RU" b="1" dirty="0" smtClean="0">
                <a:latin typeface="Myriad Pro" panose="020B0503030403020204" pitchFamily="34" charset="0"/>
              </a:rPr>
              <a:t>на </a:t>
            </a:r>
            <a:r>
              <a:rPr lang="ru-RU" b="1" dirty="0">
                <a:latin typeface="Myriad Pro" panose="020B0503030403020204" pitchFamily="34" charset="0"/>
              </a:rPr>
              <a:t>группу строк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54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44" y="174278"/>
            <a:ext cx="5437067" cy="48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Поиск</a:t>
            </a:r>
            <a:endParaRPr lang="ru-RU" sz="332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55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92"/>
            <a:ext cx="6991122" cy="3947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33349"/>
            <a:ext cx="4661555" cy="495423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Дополнительная фильтрация результатов поиска нормативов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56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95423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Дополнительная фильтрация результатов поиска нормативов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57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5" y="591361"/>
            <a:ext cx="6172977" cy="38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53" y="3460170"/>
            <a:ext cx="1010029" cy="464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339385"/>
            <a:ext cx="4661555" cy="291347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Дальнейшее развитие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66065" y="2492416"/>
            <a:ext cx="2193797" cy="7412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Импорт сметной документации из других сметных 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программ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в форматах 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с применением стандарта 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XML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67885" y="1431927"/>
            <a:ext cx="768533" cy="204479"/>
            <a:chOff x="385337" y="2674885"/>
            <a:chExt cx="1528296" cy="406625"/>
          </a:xfrm>
        </p:grpSpPr>
        <p:sp>
          <p:nvSpPr>
            <p:cNvPr id="8" name="object 5"/>
            <p:cNvSpPr/>
            <p:nvPr/>
          </p:nvSpPr>
          <p:spPr>
            <a:xfrm>
              <a:off x="1535095" y="2694558"/>
              <a:ext cx="378538" cy="316987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310850" y="324351"/>
                  </a:moveTo>
                  <a:lnTo>
                    <a:pt x="60933" y="324351"/>
                  </a:lnTo>
                  <a:lnTo>
                    <a:pt x="69492" y="331659"/>
                  </a:lnTo>
                  <a:lnTo>
                    <a:pt x="112858" y="357359"/>
                  </a:lnTo>
                  <a:lnTo>
                    <a:pt x="150717" y="369452"/>
                  </a:lnTo>
                  <a:lnTo>
                    <a:pt x="190721" y="372841"/>
                  </a:lnTo>
                  <a:lnTo>
                    <a:pt x="203237" y="372148"/>
                  </a:lnTo>
                  <a:lnTo>
                    <a:pt x="251129" y="361085"/>
                  </a:lnTo>
                  <a:lnTo>
                    <a:pt x="285892" y="343120"/>
                  </a:lnTo>
                  <a:lnTo>
                    <a:pt x="310850" y="324351"/>
                  </a:lnTo>
                  <a:close/>
                </a:path>
                <a:path w="373379" h="373379">
                  <a:moveTo>
                    <a:pt x="128534" y="217486"/>
                  </a:moveTo>
                  <a:lnTo>
                    <a:pt x="11338" y="217486"/>
                  </a:lnTo>
                  <a:lnTo>
                    <a:pt x="7680" y="219041"/>
                  </a:lnTo>
                  <a:lnTo>
                    <a:pt x="1523" y="225167"/>
                  </a:lnTo>
                  <a:lnTo>
                    <a:pt x="0" y="228855"/>
                  </a:lnTo>
                  <a:lnTo>
                    <a:pt x="0" y="346020"/>
                  </a:lnTo>
                  <a:lnTo>
                    <a:pt x="1523" y="349678"/>
                  </a:lnTo>
                  <a:lnTo>
                    <a:pt x="4632" y="352756"/>
                  </a:lnTo>
                  <a:lnTo>
                    <a:pt x="7680" y="355835"/>
                  </a:lnTo>
                  <a:lnTo>
                    <a:pt x="11338" y="357359"/>
                  </a:lnTo>
                  <a:lnTo>
                    <a:pt x="19753" y="357358"/>
                  </a:lnTo>
                  <a:lnTo>
                    <a:pt x="23408" y="355835"/>
                  </a:lnTo>
                  <a:lnTo>
                    <a:pt x="26456" y="352756"/>
                  </a:lnTo>
                  <a:lnTo>
                    <a:pt x="60933" y="324351"/>
                  </a:lnTo>
                  <a:lnTo>
                    <a:pt x="310850" y="324351"/>
                  </a:lnTo>
                  <a:lnTo>
                    <a:pt x="318366" y="317084"/>
                  </a:lnTo>
                  <a:lnTo>
                    <a:pt x="324113" y="310717"/>
                  </a:lnTo>
                  <a:lnTo>
                    <a:pt x="183418" y="310717"/>
                  </a:lnTo>
                  <a:lnTo>
                    <a:pt x="172352" y="309884"/>
                  </a:lnTo>
                  <a:lnTo>
                    <a:pt x="133499" y="298686"/>
                  </a:lnTo>
                  <a:lnTo>
                    <a:pt x="101986" y="277227"/>
                  </a:lnTo>
                  <a:lnTo>
                    <a:pt x="126635" y="252577"/>
                  </a:lnTo>
                  <a:lnTo>
                    <a:pt x="138348" y="240895"/>
                  </a:lnTo>
                  <a:lnTo>
                    <a:pt x="139872" y="237237"/>
                  </a:lnTo>
                  <a:lnTo>
                    <a:pt x="139872" y="228855"/>
                  </a:lnTo>
                  <a:lnTo>
                    <a:pt x="138348" y="225167"/>
                  </a:lnTo>
                  <a:lnTo>
                    <a:pt x="132191" y="219041"/>
                  </a:lnTo>
                  <a:lnTo>
                    <a:pt x="128534" y="217486"/>
                  </a:lnTo>
                  <a:close/>
                </a:path>
                <a:path w="373379" h="373379">
                  <a:moveTo>
                    <a:pt x="361248" y="217486"/>
                  </a:moveTo>
                  <a:lnTo>
                    <a:pt x="308945" y="217486"/>
                  </a:lnTo>
                  <a:lnTo>
                    <a:pt x="306537" y="219345"/>
                  </a:lnTo>
                  <a:lnTo>
                    <a:pt x="301146" y="232711"/>
                  </a:lnTo>
                  <a:lnTo>
                    <a:pt x="295455" y="245418"/>
                  </a:lnTo>
                  <a:lnTo>
                    <a:pt x="267131" y="280983"/>
                  </a:lnTo>
                  <a:lnTo>
                    <a:pt x="234163" y="301314"/>
                  </a:lnTo>
                  <a:lnTo>
                    <a:pt x="183418" y="310717"/>
                  </a:lnTo>
                  <a:lnTo>
                    <a:pt x="324113" y="310717"/>
                  </a:lnTo>
                  <a:lnTo>
                    <a:pt x="348225" y="276166"/>
                  </a:lnTo>
                  <a:lnTo>
                    <a:pt x="363132" y="240044"/>
                  </a:lnTo>
                  <a:lnTo>
                    <a:pt x="366674" y="226965"/>
                  </a:lnTo>
                  <a:lnTo>
                    <a:pt x="366826" y="226630"/>
                  </a:lnTo>
                  <a:lnTo>
                    <a:pt x="366918" y="226082"/>
                  </a:lnTo>
                  <a:lnTo>
                    <a:pt x="366918" y="223186"/>
                  </a:lnTo>
                  <a:lnTo>
                    <a:pt x="366156" y="221327"/>
                  </a:lnTo>
                  <a:lnTo>
                    <a:pt x="363047" y="218279"/>
                  </a:lnTo>
                  <a:lnTo>
                    <a:pt x="361248" y="217486"/>
                  </a:lnTo>
                  <a:close/>
                </a:path>
                <a:path w="373379" h="373379">
                  <a:moveTo>
                    <a:pt x="180607" y="0"/>
                  </a:moveTo>
                  <a:lnTo>
                    <a:pt x="132016" y="7788"/>
                  </a:lnTo>
                  <a:lnTo>
                    <a:pt x="85500" y="29877"/>
                  </a:lnTo>
                  <a:lnTo>
                    <a:pt x="52945" y="55905"/>
                  </a:lnTo>
                  <a:lnTo>
                    <a:pt x="22972" y="96762"/>
                  </a:lnTo>
                  <a:lnTo>
                    <a:pt x="7947" y="132812"/>
                  </a:lnTo>
                  <a:lnTo>
                    <a:pt x="4358" y="145858"/>
                  </a:lnTo>
                  <a:lnTo>
                    <a:pt x="4358" y="149668"/>
                  </a:lnTo>
                  <a:lnTo>
                    <a:pt x="5120" y="151497"/>
                  </a:lnTo>
                  <a:lnTo>
                    <a:pt x="6705" y="153021"/>
                  </a:lnTo>
                  <a:lnTo>
                    <a:pt x="8229" y="154575"/>
                  </a:lnTo>
                  <a:lnTo>
                    <a:pt x="10027" y="155337"/>
                  </a:lnTo>
                  <a:lnTo>
                    <a:pt x="64038" y="155337"/>
                  </a:lnTo>
                  <a:lnTo>
                    <a:pt x="66446" y="153478"/>
                  </a:lnTo>
                  <a:lnTo>
                    <a:pt x="71545" y="140804"/>
                  </a:lnTo>
                  <a:lnTo>
                    <a:pt x="77355" y="127744"/>
                  </a:lnTo>
                  <a:lnTo>
                    <a:pt x="105494" y="92099"/>
                  </a:lnTo>
                  <a:lnTo>
                    <a:pt x="138296" y="71730"/>
                  </a:lnTo>
                  <a:lnTo>
                    <a:pt x="188791" y="62087"/>
                  </a:lnTo>
                  <a:lnTo>
                    <a:pt x="372983" y="62087"/>
                  </a:lnTo>
                  <a:lnTo>
                    <a:pt x="372983" y="47869"/>
                  </a:lnTo>
                  <a:lnTo>
                    <a:pt x="311101" y="47869"/>
                  </a:lnTo>
                  <a:lnTo>
                    <a:pt x="302602" y="40762"/>
                  </a:lnTo>
                  <a:lnTo>
                    <a:pt x="293381" y="34047"/>
                  </a:lnTo>
                  <a:lnTo>
                    <a:pt x="258903" y="15359"/>
                  </a:lnTo>
                  <a:lnTo>
                    <a:pt x="220800" y="3318"/>
                  </a:lnTo>
                  <a:lnTo>
                    <a:pt x="194877" y="343"/>
                  </a:lnTo>
                  <a:lnTo>
                    <a:pt x="180607" y="0"/>
                  </a:lnTo>
                  <a:close/>
                </a:path>
                <a:path w="373379" h="373379">
                  <a:moveTo>
                    <a:pt x="372983" y="62087"/>
                  </a:moveTo>
                  <a:lnTo>
                    <a:pt x="188791" y="62087"/>
                  </a:lnTo>
                  <a:lnTo>
                    <a:pt x="202074" y="62956"/>
                  </a:lnTo>
                  <a:lnTo>
                    <a:pt x="214856" y="65118"/>
                  </a:lnTo>
                  <a:lnTo>
                    <a:pt x="250191" y="79375"/>
                  </a:lnTo>
                  <a:lnTo>
                    <a:pt x="271241" y="95353"/>
                  </a:lnTo>
                  <a:lnTo>
                    <a:pt x="237713" y="128850"/>
                  </a:lnTo>
                  <a:lnTo>
                    <a:pt x="234665" y="131959"/>
                  </a:lnTo>
                  <a:lnTo>
                    <a:pt x="233141" y="135586"/>
                  </a:lnTo>
                  <a:lnTo>
                    <a:pt x="233141" y="143999"/>
                  </a:lnTo>
                  <a:lnTo>
                    <a:pt x="234665" y="147626"/>
                  </a:lnTo>
                  <a:lnTo>
                    <a:pt x="237713" y="150735"/>
                  </a:lnTo>
                  <a:lnTo>
                    <a:pt x="240822" y="153783"/>
                  </a:lnTo>
                  <a:lnTo>
                    <a:pt x="244449" y="155337"/>
                  </a:lnTo>
                  <a:lnTo>
                    <a:pt x="361645" y="155337"/>
                  </a:lnTo>
                  <a:lnTo>
                    <a:pt x="365302" y="153783"/>
                  </a:lnTo>
                  <a:lnTo>
                    <a:pt x="368381" y="150735"/>
                  </a:lnTo>
                  <a:lnTo>
                    <a:pt x="371429" y="147626"/>
                  </a:lnTo>
                  <a:lnTo>
                    <a:pt x="372983" y="143999"/>
                  </a:lnTo>
                  <a:lnTo>
                    <a:pt x="372983" y="62087"/>
                  </a:lnTo>
                  <a:close/>
                </a:path>
                <a:path w="373379" h="373379">
                  <a:moveTo>
                    <a:pt x="361645" y="15465"/>
                  </a:moveTo>
                  <a:lnTo>
                    <a:pt x="353232" y="15465"/>
                  </a:lnTo>
                  <a:lnTo>
                    <a:pt x="349605" y="17019"/>
                  </a:lnTo>
                  <a:lnTo>
                    <a:pt x="346496" y="20067"/>
                  </a:lnTo>
                  <a:lnTo>
                    <a:pt x="311101" y="47869"/>
                  </a:lnTo>
                  <a:lnTo>
                    <a:pt x="372983" y="47869"/>
                  </a:lnTo>
                  <a:lnTo>
                    <a:pt x="372983" y="26803"/>
                  </a:lnTo>
                  <a:lnTo>
                    <a:pt x="371429" y="23146"/>
                  </a:lnTo>
                  <a:lnTo>
                    <a:pt x="368381" y="20067"/>
                  </a:lnTo>
                  <a:lnTo>
                    <a:pt x="365302" y="17019"/>
                  </a:lnTo>
                  <a:lnTo>
                    <a:pt x="361645" y="15465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9" name="object 7"/>
            <p:cNvSpPr/>
            <p:nvPr/>
          </p:nvSpPr>
          <p:spPr>
            <a:xfrm>
              <a:off x="385337" y="2674885"/>
              <a:ext cx="244634" cy="316987"/>
            </a:xfrm>
            <a:custGeom>
              <a:avLst/>
              <a:gdLst/>
              <a:ahLst/>
              <a:cxnLst/>
              <a:rect l="l" t="t" r="r" b="b"/>
              <a:pathLst>
                <a:path w="241300" h="355600">
                  <a:moveTo>
                    <a:pt x="32076" y="266940"/>
                  </a:moveTo>
                  <a:lnTo>
                    <a:pt x="18676" y="269737"/>
                  </a:lnTo>
                  <a:lnTo>
                    <a:pt x="8511" y="277628"/>
                  </a:lnTo>
                  <a:lnTo>
                    <a:pt x="2109" y="289908"/>
                  </a:lnTo>
                  <a:lnTo>
                    <a:pt x="0" y="305876"/>
                  </a:lnTo>
                  <a:lnTo>
                    <a:pt x="3585" y="317337"/>
                  </a:lnTo>
                  <a:lnTo>
                    <a:pt x="33344" y="341234"/>
                  </a:lnTo>
                  <a:lnTo>
                    <a:pt x="77890" y="352573"/>
                  </a:lnTo>
                  <a:lnTo>
                    <a:pt x="119590" y="355436"/>
                  </a:lnTo>
                  <a:lnTo>
                    <a:pt x="134559" y="354468"/>
                  </a:lnTo>
                  <a:lnTo>
                    <a:pt x="176084" y="343102"/>
                  </a:lnTo>
                  <a:lnTo>
                    <a:pt x="209917" y="319975"/>
                  </a:lnTo>
                  <a:lnTo>
                    <a:pt x="232687" y="286293"/>
                  </a:lnTo>
                  <a:lnTo>
                    <a:pt x="232990" y="285404"/>
                  </a:lnTo>
                  <a:lnTo>
                    <a:pt x="105273" y="285404"/>
                  </a:lnTo>
                  <a:lnTo>
                    <a:pt x="91572" y="283086"/>
                  </a:lnTo>
                  <a:lnTo>
                    <a:pt x="78471" y="279401"/>
                  </a:lnTo>
                  <a:lnTo>
                    <a:pt x="54073" y="271119"/>
                  </a:lnTo>
                  <a:lnTo>
                    <a:pt x="42774" y="268118"/>
                  </a:lnTo>
                  <a:lnTo>
                    <a:pt x="32076" y="266940"/>
                  </a:lnTo>
                  <a:close/>
                </a:path>
                <a:path w="241300" h="355600">
                  <a:moveTo>
                    <a:pt x="109128" y="0"/>
                  </a:moveTo>
                  <a:lnTo>
                    <a:pt x="67341" y="10212"/>
                  </a:lnTo>
                  <a:lnTo>
                    <a:pt x="33003" y="32682"/>
                  </a:lnTo>
                  <a:lnTo>
                    <a:pt x="9740" y="66135"/>
                  </a:lnTo>
                  <a:lnTo>
                    <a:pt x="1179" y="109298"/>
                  </a:lnTo>
                  <a:lnTo>
                    <a:pt x="2350" y="125059"/>
                  </a:lnTo>
                  <a:lnTo>
                    <a:pt x="17972" y="160993"/>
                  </a:lnTo>
                  <a:lnTo>
                    <a:pt x="57993" y="189296"/>
                  </a:lnTo>
                  <a:lnTo>
                    <a:pt x="105709" y="205984"/>
                  </a:lnTo>
                  <a:lnTo>
                    <a:pt x="117019" y="209721"/>
                  </a:lnTo>
                  <a:lnTo>
                    <a:pt x="152507" y="228455"/>
                  </a:lnTo>
                  <a:lnTo>
                    <a:pt x="162083" y="251631"/>
                  </a:lnTo>
                  <a:lnTo>
                    <a:pt x="158301" y="262827"/>
                  </a:lnTo>
                  <a:lnTo>
                    <a:pt x="150907" y="272228"/>
                  </a:lnTo>
                  <a:lnTo>
                    <a:pt x="139722" y="279408"/>
                  </a:lnTo>
                  <a:lnTo>
                    <a:pt x="124570" y="283942"/>
                  </a:lnTo>
                  <a:lnTo>
                    <a:pt x="105273" y="285404"/>
                  </a:lnTo>
                  <a:lnTo>
                    <a:pt x="232990" y="285404"/>
                  </a:lnTo>
                  <a:lnTo>
                    <a:pt x="237237" y="272927"/>
                  </a:lnTo>
                  <a:lnTo>
                    <a:pt x="240058" y="258567"/>
                  </a:lnTo>
                  <a:lnTo>
                    <a:pt x="241027" y="243257"/>
                  </a:lnTo>
                  <a:lnTo>
                    <a:pt x="239856" y="225685"/>
                  </a:lnTo>
                  <a:lnTo>
                    <a:pt x="224229" y="185273"/>
                  </a:lnTo>
                  <a:lnTo>
                    <a:pt x="195521" y="159544"/>
                  </a:lnTo>
                  <a:lnTo>
                    <a:pt x="160273" y="143645"/>
                  </a:lnTo>
                  <a:lnTo>
                    <a:pt x="125026" y="132724"/>
                  </a:lnTo>
                  <a:lnTo>
                    <a:pt x="114408" y="129351"/>
                  </a:lnTo>
                  <a:lnTo>
                    <a:pt x="80704" y="106401"/>
                  </a:lnTo>
                  <a:lnTo>
                    <a:pt x="79537" y="99336"/>
                  </a:lnTo>
                  <a:lnTo>
                    <a:pt x="83214" y="86378"/>
                  </a:lnTo>
                  <a:lnTo>
                    <a:pt x="92213" y="76921"/>
                  </a:lnTo>
                  <a:lnTo>
                    <a:pt x="105181" y="71130"/>
                  </a:lnTo>
                  <a:lnTo>
                    <a:pt x="120766" y="69170"/>
                  </a:lnTo>
                  <a:lnTo>
                    <a:pt x="209062" y="69170"/>
                  </a:lnTo>
                  <a:lnTo>
                    <a:pt x="213369" y="62081"/>
                  </a:lnTo>
                  <a:lnTo>
                    <a:pt x="215881" y="47880"/>
                  </a:lnTo>
                  <a:lnTo>
                    <a:pt x="215740" y="44908"/>
                  </a:lnTo>
                  <a:lnTo>
                    <a:pt x="212436" y="33929"/>
                  </a:lnTo>
                  <a:lnTo>
                    <a:pt x="168108" y="6751"/>
                  </a:lnTo>
                  <a:lnTo>
                    <a:pt x="122686" y="236"/>
                  </a:lnTo>
                  <a:lnTo>
                    <a:pt x="109128" y="0"/>
                  </a:lnTo>
                  <a:close/>
                </a:path>
                <a:path w="241300" h="355600">
                  <a:moveTo>
                    <a:pt x="209062" y="69170"/>
                  </a:moveTo>
                  <a:lnTo>
                    <a:pt x="120766" y="69170"/>
                  </a:lnTo>
                  <a:lnTo>
                    <a:pt x="133851" y="70411"/>
                  </a:lnTo>
                  <a:lnTo>
                    <a:pt x="145622" y="73070"/>
                  </a:lnTo>
                  <a:lnTo>
                    <a:pt x="156851" y="76332"/>
                  </a:lnTo>
                  <a:lnTo>
                    <a:pt x="168310" y="79377"/>
                  </a:lnTo>
                  <a:lnTo>
                    <a:pt x="180771" y="81388"/>
                  </a:lnTo>
                  <a:lnTo>
                    <a:pt x="195005" y="81547"/>
                  </a:lnTo>
                  <a:lnTo>
                    <a:pt x="206218" y="73852"/>
                  </a:lnTo>
                  <a:lnTo>
                    <a:pt x="209062" y="69170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10" name="object 8"/>
            <p:cNvSpPr/>
            <p:nvPr/>
          </p:nvSpPr>
          <p:spPr>
            <a:xfrm>
              <a:off x="634533" y="2764523"/>
              <a:ext cx="236909" cy="316987"/>
            </a:xfrm>
            <a:custGeom>
              <a:avLst/>
              <a:gdLst/>
              <a:ahLst/>
              <a:cxnLst/>
              <a:rect l="l" t="t" r="r" b="b"/>
              <a:pathLst>
                <a:path w="233679" h="365125">
                  <a:moveTo>
                    <a:pt x="26445" y="445"/>
                  </a:moveTo>
                  <a:lnTo>
                    <a:pt x="13820" y="6031"/>
                  </a:lnTo>
                  <a:lnTo>
                    <a:pt x="3972" y="16136"/>
                  </a:lnTo>
                  <a:lnTo>
                    <a:pt x="0" y="29677"/>
                  </a:lnTo>
                  <a:lnTo>
                    <a:pt x="0" y="36931"/>
                  </a:lnTo>
                  <a:lnTo>
                    <a:pt x="1463" y="42235"/>
                  </a:lnTo>
                  <a:lnTo>
                    <a:pt x="3383" y="47569"/>
                  </a:lnTo>
                  <a:lnTo>
                    <a:pt x="80284" y="239562"/>
                  </a:lnTo>
                  <a:lnTo>
                    <a:pt x="49804" y="315000"/>
                  </a:lnTo>
                  <a:lnTo>
                    <a:pt x="47396" y="321310"/>
                  </a:lnTo>
                  <a:lnTo>
                    <a:pt x="45445" y="328534"/>
                  </a:lnTo>
                  <a:lnTo>
                    <a:pt x="45453" y="335968"/>
                  </a:lnTo>
                  <a:lnTo>
                    <a:pt x="48079" y="346765"/>
                  </a:lnTo>
                  <a:lnTo>
                    <a:pt x="55654" y="356100"/>
                  </a:lnTo>
                  <a:lnTo>
                    <a:pt x="68523" y="362582"/>
                  </a:lnTo>
                  <a:lnTo>
                    <a:pt x="87029" y="364818"/>
                  </a:lnTo>
                  <a:lnTo>
                    <a:pt x="99021" y="359565"/>
                  </a:lnTo>
                  <a:lnTo>
                    <a:pt x="108162" y="349937"/>
                  </a:lnTo>
                  <a:lnTo>
                    <a:pt x="114604" y="337739"/>
                  </a:lnTo>
                  <a:lnTo>
                    <a:pt x="187854" y="155407"/>
                  </a:lnTo>
                  <a:lnTo>
                    <a:pt x="115580" y="155407"/>
                  </a:lnTo>
                  <a:lnTo>
                    <a:pt x="63075" y="15313"/>
                  </a:lnTo>
                  <a:lnTo>
                    <a:pt x="54605" y="6922"/>
                  </a:lnTo>
                  <a:lnTo>
                    <a:pt x="42574" y="1832"/>
                  </a:lnTo>
                  <a:lnTo>
                    <a:pt x="26445" y="445"/>
                  </a:lnTo>
                  <a:close/>
                </a:path>
                <a:path w="233679" h="365125">
                  <a:moveTo>
                    <a:pt x="196375" y="0"/>
                  </a:moveTo>
                  <a:lnTo>
                    <a:pt x="183572" y="4016"/>
                  </a:lnTo>
                  <a:lnTo>
                    <a:pt x="173642" y="12286"/>
                  </a:lnTo>
                  <a:lnTo>
                    <a:pt x="166817" y="24343"/>
                  </a:lnTo>
                  <a:lnTo>
                    <a:pt x="115580" y="155407"/>
                  </a:lnTo>
                  <a:lnTo>
                    <a:pt x="187854" y="155407"/>
                  </a:lnTo>
                  <a:lnTo>
                    <a:pt x="232006" y="45507"/>
                  </a:lnTo>
                  <a:lnTo>
                    <a:pt x="233509" y="36321"/>
                  </a:lnTo>
                  <a:lnTo>
                    <a:pt x="232093" y="19054"/>
                  </a:lnTo>
                  <a:lnTo>
                    <a:pt x="223764" y="8877"/>
                  </a:lnTo>
                  <a:lnTo>
                    <a:pt x="211258" y="2239"/>
                  </a:lnTo>
                  <a:lnTo>
                    <a:pt x="196375" y="0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11" name="object 9"/>
            <p:cNvSpPr/>
            <p:nvPr/>
          </p:nvSpPr>
          <p:spPr>
            <a:xfrm>
              <a:off x="887883" y="2763107"/>
              <a:ext cx="232402" cy="316987"/>
            </a:xfrm>
            <a:custGeom>
              <a:avLst/>
              <a:gdLst/>
              <a:ahLst/>
              <a:cxnLst/>
              <a:rect l="l" t="t" r="r" b="b"/>
              <a:pathLst>
                <a:path w="229235" h="266064">
                  <a:moveTo>
                    <a:pt x="223097" y="57678"/>
                  </a:moveTo>
                  <a:lnTo>
                    <a:pt x="116974" y="57678"/>
                  </a:lnTo>
                  <a:lnTo>
                    <a:pt x="130556" y="60092"/>
                  </a:lnTo>
                  <a:lnTo>
                    <a:pt x="142262" y="66016"/>
                  </a:lnTo>
                  <a:lnTo>
                    <a:pt x="151436" y="75514"/>
                  </a:lnTo>
                  <a:lnTo>
                    <a:pt x="157421" y="88652"/>
                  </a:lnTo>
                  <a:lnTo>
                    <a:pt x="159562" y="105494"/>
                  </a:lnTo>
                  <a:lnTo>
                    <a:pt x="159643" y="229825"/>
                  </a:lnTo>
                  <a:lnTo>
                    <a:pt x="162869" y="244511"/>
                  </a:lnTo>
                  <a:lnTo>
                    <a:pt x="170377" y="255786"/>
                  </a:lnTo>
                  <a:lnTo>
                    <a:pt x="181573" y="263011"/>
                  </a:lnTo>
                  <a:lnTo>
                    <a:pt x="195868" y="265547"/>
                  </a:lnTo>
                  <a:lnTo>
                    <a:pt x="209326" y="262385"/>
                  </a:lnTo>
                  <a:lnTo>
                    <a:pt x="219871" y="254434"/>
                  </a:lnTo>
                  <a:lnTo>
                    <a:pt x="226750" y="242364"/>
                  </a:lnTo>
                  <a:lnTo>
                    <a:pt x="229209" y="226866"/>
                  </a:lnTo>
                  <a:lnTo>
                    <a:pt x="229165" y="90056"/>
                  </a:lnTo>
                  <a:lnTo>
                    <a:pt x="227803" y="75106"/>
                  </a:lnTo>
                  <a:lnTo>
                    <a:pt x="224580" y="61367"/>
                  </a:lnTo>
                  <a:lnTo>
                    <a:pt x="223097" y="57678"/>
                  </a:lnTo>
                  <a:close/>
                </a:path>
                <a:path w="229235" h="266064">
                  <a:moveTo>
                    <a:pt x="33372" y="2498"/>
                  </a:moveTo>
                  <a:lnTo>
                    <a:pt x="19912" y="5654"/>
                  </a:lnTo>
                  <a:lnTo>
                    <a:pt x="9356" y="13600"/>
                  </a:lnTo>
                  <a:lnTo>
                    <a:pt x="2465" y="25659"/>
                  </a:lnTo>
                  <a:lnTo>
                    <a:pt x="0" y="41151"/>
                  </a:lnTo>
                  <a:lnTo>
                    <a:pt x="81" y="229825"/>
                  </a:lnTo>
                  <a:lnTo>
                    <a:pt x="3307" y="244511"/>
                  </a:lnTo>
                  <a:lnTo>
                    <a:pt x="10814" y="255786"/>
                  </a:lnTo>
                  <a:lnTo>
                    <a:pt x="22011" y="263011"/>
                  </a:lnTo>
                  <a:lnTo>
                    <a:pt x="36294" y="265547"/>
                  </a:lnTo>
                  <a:lnTo>
                    <a:pt x="49752" y="262378"/>
                  </a:lnTo>
                  <a:lnTo>
                    <a:pt x="60300" y="254426"/>
                  </a:lnTo>
                  <a:lnTo>
                    <a:pt x="67184" y="242364"/>
                  </a:lnTo>
                  <a:lnTo>
                    <a:pt x="69646" y="226866"/>
                  </a:lnTo>
                  <a:lnTo>
                    <a:pt x="69804" y="100886"/>
                  </a:lnTo>
                  <a:lnTo>
                    <a:pt x="72533" y="86859"/>
                  </a:lnTo>
                  <a:lnTo>
                    <a:pt x="78634" y="74941"/>
                  </a:lnTo>
                  <a:lnTo>
                    <a:pt x="88088" y="65714"/>
                  </a:lnTo>
                  <a:lnTo>
                    <a:pt x="100874" y="59765"/>
                  </a:lnTo>
                  <a:lnTo>
                    <a:pt x="116974" y="57678"/>
                  </a:lnTo>
                  <a:lnTo>
                    <a:pt x="223097" y="57678"/>
                  </a:lnTo>
                  <a:lnTo>
                    <a:pt x="219562" y="48888"/>
                  </a:lnTo>
                  <a:lnTo>
                    <a:pt x="212812" y="37714"/>
                  </a:lnTo>
                  <a:lnTo>
                    <a:pt x="204394" y="27893"/>
                  </a:lnTo>
                  <a:lnTo>
                    <a:pt x="199471" y="23755"/>
                  </a:lnTo>
                  <a:lnTo>
                    <a:pt x="65792" y="23755"/>
                  </a:lnTo>
                  <a:lnTo>
                    <a:pt x="59612" y="12312"/>
                  </a:lnTo>
                  <a:lnTo>
                    <a:pt x="48723" y="5035"/>
                  </a:lnTo>
                  <a:lnTo>
                    <a:pt x="33372" y="2498"/>
                  </a:lnTo>
                  <a:close/>
                </a:path>
                <a:path w="229235" h="266064">
                  <a:moveTo>
                    <a:pt x="122447" y="0"/>
                  </a:moveTo>
                  <a:lnTo>
                    <a:pt x="83640" y="10466"/>
                  </a:lnTo>
                  <a:lnTo>
                    <a:pt x="65792" y="23755"/>
                  </a:lnTo>
                  <a:lnTo>
                    <a:pt x="199471" y="23755"/>
                  </a:lnTo>
                  <a:lnTo>
                    <a:pt x="155325" y="3073"/>
                  </a:lnTo>
                  <a:lnTo>
                    <a:pt x="122447" y="0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12" name="object 10"/>
            <p:cNvSpPr/>
            <p:nvPr/>
          </p:nvSpPr>
          <p:spPr>
            <a:xfrm>
              <a:off x="1146537" y="2762856"/>
              <a:ext cx="213089" cy="316987"/>
            </a:xfrm>
            <a:custGeom>
              <a:avLst/>
              <a:gdLst/>
              <a:ahLst/>
              <a:cxnLst/>
              <a:rect l="l" t="t" r="r" b="b"/>
              <a:pathLst>
                <a:path w="210185" h="268604">
                  <a:moveTo>
                    <a:pt x="117579" y="0"/>
                  </a:moveTo>
                  <a:lnTo>
                    <a:pt x="76058" y="10122"/>
                  </a:lnTo>
                  <a:lnTo>
                    <a:pt x="42064" y="33231"/>
                  </a:lnTo>
                  <a:lnTo>
                    <a:pt x="17148" y="66234"/>
                  </a:lnTo>
                  <a:lnTo>
                    <a:pt x="2858" y="106042"/>
                  </a:lnTo>
                  <a:lnTo>
                    <a:pt x="0" y="134834"/>
                  </a:lnTo>
                  <a:lnTo>
                    <a:pt x="669" y="149169"/>
                  </a:lnTo>
                  <a:lnTo>
                    <a:pt x="10384" y="189491"/>
                  </a:lnTo>
                  <a:lnTo>
                    <a:pt x="31123" y="223892"/>
                  </a:lnTo>
                  <a:lnTo>
                    <a:pt x="62190" y="249934"/>
                  </a:lnTo>
                  <a:lnTo>
                    <a:pt x="102894" y="265182"/>
                  </a:lnTo>
                  <a:lnTo>
                    <a:pt x="135041" y="268147"/>
                  </a:lnTo>
                  <a:lnTo>
                    <a:pt x="148080" y="266267"/>
                  </a:lnTo>
                  <a:lnTo>
                    <a:pt x="189207" y="250524"/>
                  </a:lnTo>
                  <a:lnTo>
                    <a:pt x="209383" y="215343"/>
                  </a:lnTo>
                  <a:lnTo>
                    <a:pt x="204341" y="203841"/>
                  </a:lnTo>
                  <a:lnTo>
                    <a:pt x="117648" y="203841"/>
                  </a:lnTo>
                  <a:lnTo>
                    <a:pt x="105220" y="199665"/>
                  </a:lnTo>
                  <a:lnTo>
                    <a:pt x="78856" y="171029"/>
                  </a:lnTo>
                  <a:lnTo>
                    <a:pt x="70035" y="125913"/>
                  </a:lnTo>
                  <a:lnTo>
                    <a:pt x="72310" y="112217"/>
                  </a:lnTo>
                  <a:lnTo>
                    <a:pt x="92434" y="77980"/>
                  </a:lnTo>
                  <a:lnTo>
                    <a:pt x="134985" y="64036"/>
                  </a:lnTo>
                  <a:lnTo>
                    <a:pt x="203147" y="64036"/>
                  </a:lnTo>
                  <a:lnTo>
                    <a:pt x="207354" y="56862"/>
                  </a:lnTo>
                  <a:lnTo>
                    <a:pt x="189411" y="14762"/>
                  </a:lnTo>
                  <a:lnTo>
                    <a:pt x="146452" y="1962"/>
                  </a:lnTo>
                  <a:lnTo>
                    <a:pt x="131426" y="426"/>
                  </a:lnTo>
                  <a:lnTo>
                    <a:pt x="117579" y="0"/>
                  </a:lnTo>
                  <a:close/>
                </a:path>
                <a:path w="210185" h="268604">
                  <a:moveTo>
                    <a:pt x="179640" y="190326"/>
                  </a:moveTo>
                  <a:lnTo>
                    <a:pt x="172593" y="191936"/>
                  </a:lnTo>
                  <a:lnTo>
                    <a:pt x="162120" y="195489"/>
                  </a:lnTo>
                  <a:lnTo>
                    <a:pt x="148971" y="199589"/>
                  </a:lnTo>
                  <a:lnTo>
                    <a:pt x="133897" y="202839"/>
                  </a:lnTo>
                  <a:lnTo>
                    <a:pt x="117648" y="203841"/>
                  </a:lnTo>
                  <a:lnTo>
                    <a:pt x="204341" y="203841"/>
                  </a:lnTo>
                  <a:lnTo>
                    <a:pt x="203815" y="202641"/>
                  </a:lnTo>
                  <a:lnTo>
                    <a:pt x="193365" y="193703"/>
                  </a:lnTo>
                  <a:lnTo>
                    <a:pt x="179640" y="190326"/>
                  </a:lnTo>
                  <a:close/>
                </a:path>
                <a:path w="210185" h="268604">
                  <a:moveTo>
                    <a:pt x="203147" y="64036"/>
                  </a:moveTo>
                  <a:lnTo>
                    <a:pt x="134985" y="64036"/>
                  </a:lnTo>
                  <a:lnTo>
                    <a:pt x="148242" y="67055"/>
                  </a:lnTo>
                  <a:lnTo>
                    <a:pt x="160326" y="71466"/>
                  </a:lnTo>
                  <a:lnTo>
                    <a:pt x="171819" y="75448"/>
                  </a:lnTo>
                  <a:lnTo>
                    <a:pt x="183306" y="77180"/>
                  </a:lnTo>
                  <a:lnTo>
                    <a:pt x="188905" y="76414"/>
                  </a:lnTo>
                  <a:lnTo>
                    <a:pt x="200168" y="69117"/>
                  </a:lnTo>
                  <a:lnTo>
                    <a:pt x="203147" y="64036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5333907" y="3536632"/>
            <a:ext cx="2115550" cy="2655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endParaRPr lang="en-US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Импорт сметы из </a:t>
            </a:r>
            <a:r>
              <a:rPr lang="ru-RU" sz="1210" dirty="0" err="1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Excel</a:t>
            </a: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85" y="1791149"/>
            <a:ext cx="764702" cy="584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2" y="1385451"/>
            <a:ext cx="912830" cy="345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2" r="27424"/>
          <a:stretch/>
        </p:blipFill>
        <p:spPr>
          <a:xfrm>
            <a:off x="905113" y="1793307"/>
            <a:ext cx="544635" cy="5591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0" y="3493967"/>
            <a:ext cx="936547" cy="430777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333910" y="1241606"/>
            <a:ext cx="1209137" cy="9778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10" dirty="0" err="1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Smeta.Cloud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Sync</a:t>
            </a:r>
          </a:p>
          <a:p>
            <a:pPr>
              <a:lnSpc>
                <a:spcPct val="150000"/>
              </a:lnSpc>
            </a:pPr>
            <a:endParaRPr lang="en-US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Биржа смет</a:t>
            </a: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459530" y="1358238"/>
            <a:ext cx="2115550" cy="294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Smeta.RU 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Portable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210" dirty="0" err="1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Edition</a:t>
            </a: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459530" y="1871515"/>
            <a:ext cx="2115550" cy="294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Новая экспертиза сметы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77294" y="3560438"/>
            <a:ext cx="2115550" cy="2359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Новый ССР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1" y="2570894"/>
            <a:ext cx="1146280" cy="527246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333908" y="2695881"/>
            <a:ext cx="1348971" cy="294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О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траслевая 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социальная сеть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44" y="2573129"/>
            <a:ext cx="568593" cy="5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6149" y="1470422"/>
            <a:ext cx="4680520" cy="2520280"/>
          </a:xfrm>
        </p:spPr>
        <p:txBody>
          <a:bodyPr/>
          <a:lstStyle/>
          <a:p>
            <a:pPr lvl="0"/>
            <a:r>
              <a:rPr lang="en-US" sz="1400" dirty="0">
                <a:latin typeface="Myriad Pro" panose="020B0503030403020204" pitchFamily="34" charset="0"/>
              </a:rPr>
              <a:t>(+7 495) 974 15 89</a:t>
            </a:r>
            <a:r>
              <a:rPr lang="ru-RU" sz="1400" dirty="0">
                <a:latin typeface="Myriad Pro" panose="020B0503030403020204" pitchFamily="34" charset="0"/>
              </a:rPr>
              <a:t/>
            </a:r>
            <a:br>
              <a:rPr lang="ru-RU" sz="1400" dirty="0">
                <a:latin typeface="Myriad Pro" panose="020B0503030403020204" pitchFamily="34" charset="0"/>
              </a:rPr>
            </a:br>
            <a:r>
              <a:rPr lang="en-US" sz="1400" dirty="0">
                <a:latin typeface="Myriad Pro" panose="020B0503030403020204" pitchFamily="34" charset="0"/>
              </a:rPr>
              <a:t>(+7 495) 221 78 77</a:t>
            </a:r>
          </a:p>
          <a:p>
            <a:pPr lvl="0"/>
            <a:endParaRPr lang="en-US" sz="1400" dirty="0">
              <a:latin typeface="Myriad Pro" panose="020B0503030403020204" pitchFamily="34" charset="0"/>
            </a:endParaRPr>
          </a:p>
          <a:p>
            <a:pPr lvl="0"/>
            <a:r>
              <a:rPr lang="en-US" sz="1400" dirty="0" smtClean="0">
                <a:latin typeface="Myriad Pro" panose="020B0503030403020204" pitchFamily="34" charset="0"/>
              </a:rPr>
              <a:t>info@smeta.ru</a:t>
            </a:r>
          </a:p>
          <a:p>
            <a:pPr lvl="0"/>
            <a:endParaRPr lang="en-US" sz="1400" dirty="0">
              <a:latin typeface="Myriad Pro" panose="020B0503030403020204" pitchFamily="34" charset="0"/>
            </a:endParaRPr>
          </a:p>
          <a:p>
            <a:pPr lvl="0"/>
            <a:r>
              <a:rPr lang="en-US" sz="1400" dirty="0">
                <a:latin typeface="Myriad Pro" panose="020B0503030403020204" pitchFamily="34" charset="0"/>
              </a:rPr>
              <a:t>http://smeta.ru</a:t>
            </a:r>
          </a:p>
          <a:p>
            <a:pPr lvl="0"/>
            <a:endParaRPr lang="en-US" sz="1400" dirty="0">
              <a:latin typeface="Myriad Pro" panose="020B0503030403020204" pitchFamily="34" charset="0"/>
            </a:endParaRPr>
          </a:p>
          <a:p>
            <a:pPr lvl="0"/>
            <a:r>
              <a:rPr lang="ru-RU" sz="1400" dirty="0">
                <a:latin typeface="Myriad Pro" panose="020B0503030403020204" pitchFamily="34" charset="0"/>
              </a:rPr>
              <a:t>Погорельский пер., д. 6</a:t>
            </a:r>
            <a:r>
              <a:rPr lang="en-US" sz="1400" dirty="0">
                <a:latin typeface="Myriad Pro" panose="020B0503030403020204" pitchFamily="34" charset="0"/>
              </a:rPr>
              <a:t>,</a:t>
            </a:r>
            <a:br>
              <a:rPr lang="en-US" sz="1400" dirty="0">
                <a:latin typeface="Myriad Pro" panose="020B0503030403020204" pitchFamily="34" charset="0"/>
              </a:rPr>
            </a:br>
            <a:r>
              <a:rPr lang="ru-RU" sz="1400" dirty="0">
                <a:latin typeface="Myriad Pro" panose="020B0503030403020204" pitchFamily="34" charset="0"/>
              </a:rPr>
              <a:t>Москва,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  <a:r>
              <a:rPr lang="ru-RU" sz="1400" dirty="0">
                <a:latin typeface="Myriad Pro" panose="020B0503030403020204" pitchFamily="34" charset="0"/>
              </a:rPr>
              <a:t>119017</a:t>
            </a:r>
          </a:p>
          <a:p>
            <a:endParaRPr lang="ru-RU" sz="1400" dirty="0">
              <a:latin typeface="Myriad Pro" panose="020B0503030403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7468"/>
            <a:ext cx="6773296" cy="3824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25" y="174278"/>
            <a:ext cx="5111040" cy="291347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Экспорт/импорт Локальных смет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>
          <a:xfrm>
            <a:off x="5899254" y="127351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7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09" y="174278"/>
            <a:ext cx="5111040" cy="291347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Экспорт/импорт Локальных смет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r>
              <a:rPr lang="en-US" dirty="0" smtClean="0"/>
              <a:t>Smeta.RU 9.0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>
          <a:xfrm>
            <a:off x="5827246" y="185767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/>
              <a:pPr/>
              <a:t>8</a:t>
            </a:fld>
            <a:endParaRPr lang="ru-RU" dirty="0" smtClean="0"/>
          </a:p>
          <a:p>
            <a:r>
              <a:rPr lang="ru-RU" dirty="0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1" y="378367"/>
            <a:ext cx="5301096" cy="3897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9" y="185767"/>
            <a:ext cx="5506847" cy="40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9" y="894358"/>
            <a:ext cx="5848012" cy="3301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174278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Групповые операции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311147-22D9-426A-84A1-3CC1A4AC2293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>
          <a:xfrm>
            <a:off x="5827246" y="174278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9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174278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Групповые</a:t>
            </a:r>
            <a:r>
              <a:rPr lang="ru-RU" dirty="0">
                <a:latin typeface="Myriad Pro" panose="020B0503030403020204" pitchFamily="34" charset="0"/>
              </a:rPr>
              <a:t> </a:t>
            </a:r>
            <a:r>
              <a:rPr lang="ru-RU" b="1" dirty="0">
                <a:latin typeface="Myriad Pro" panose="020B0503030403020204" pitchFamily="34" charset="0"/>
              </a:rPr>
              <a:t>операции</a:t>
            </a:r>
            <a:r>
              <a:rPr lang="ru-RU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311147-22D9-426A-84A1-3CC1A4AC2293}" type="datetime1">
              <a:rPr lang="ru-RU" smtClean="0">
                <a:latin typeface="Myriad Pro" panose="020B0503030403020204" pitchFamily="34" charset="0"/>
              </a:rPr>
              <a:t>12.10.2015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>
          <a:xfrm>
            <a:off x="5827245" y="174278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10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165430"/>
            <a:ext cx="6336904" cy="4545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34" y="364090"/>
            <a:ext cx="5040560" cy="4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TA Presentation">
  <a:themeElements>
    <a:clrScheme name="YOTA Colours">
      <a:dk1>
        <a:srgbClr val="555960"/>
      </a:dk1>
      <a:lt1>
        <a:sysClr val="window" lastClr="FFFFFF"/>
      </a:lt1>
      <a:dk2>
        <a:srgbClr val="44546A"/>
      </a:dk2>
      <a:lt2>
        <a:srgbClr val="DEDEDE"/>
      </a:lt2>
      <a:accent1>
        <a:srgbClr val="3A67BF"/>
      </a:accent1>
      <a:accent2>
        <a:srgbClr val="61ABEB"/>
      </a:accent2>
      <a:accent3>
        <a:srgbClr val="A5A5A5"/>
      </a:accent3>
      <a:accent4>
        <a:srgbClr val="3A4149"/>
      </a:accent4>
      <a:accent5>
        <a:srgbClr val="555960"/>
      </a:accent5>
      <a:accent6>
        <a:srgbClr val="70AD47"/>
      </a:accent6>
      <a:hlink>
        <a:srgbClr val="61ABEB"/>
      </a:hlink>
      <a:folHlink>
        <a:srgbClr val="61ABEB"/>
      </a:folHlink>
    </a:clrScheme>
    <a:fontScheme name="YOTA Fonts">
      <a:majorFont>
        <a:latin typeface="YotaRounded"/>
        <a:ea typeface=""/>
        <a:cs typeface=""/>
      </a:majorFont>
      <a:minorFont>
        <a:latin typeface="TheSansYota W2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TA_Presentation_Template_v41.potx" id="{7421463D-A1D0-446A-A5B7-61C72CE3582C}" vid="{91C049BF-1F79-4DFE-8FE7-E5BBBCE767B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YOTA_Presentation_Template_v4</Template>
  <TotalTime>0</TotalTime>
  <Words>775</Words>
  <Application>Microsoft Office PowerPoint</Application>
  <PresentationFormat>Произвольный</PresentationFormat>
  <Paragraphs>333</Paragraphs>
  <Slides>58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Arial</vt:lpstr>
      <vt:lpstr>Gotham Pro Medium</vt:lpstr>
      <vt:lpstr>Gotham Pro</vt:lpstr>
      <vt:lpstr>FontAwesome</vt:lpstr>
      <vt:lpstr>Myriad Pro</vt:lpstr>
      <vt:lpstr>Calibri</vt:lpstr>
      <vt:lpstr>TheSansYota W2 ExtraLight</vt:lpstr>
      <vt:lpstr>YOTA Presentation</vt:lpstr>
      <vt:lpstr>Smeta.RU 9.0</vt:lpstr>
      <vt:lpstr>CтройСофт в цифрах</vt:lpstr>
      <vt:lpstr>История</vt:lpstr>
      <vt:lpstr>Быстродействие</vt:lpstr>
      <vt:lpstr>Общие доработки функционала программы</vt:lpstr>
      <vt:lpstr>Экспорт/импорт Локальных смет</vt:lpstr>
      <vt:lpstr>Экспорт/импорт Локальных смет</vt:lpstr>
      <vt:lpstr>Групповые операции </vt:lpstr>
      <vt:lpstr>Групповые операции </vt:lpstr>
      <vt:lpstr>Ревизия и создание архивных копий сметной документации</vt:lpstr>
      <vt:lpstr>Ревизия и создание архивных копий сметной документации</vt:lpstr>
      <vt:lpstr>Менеджер настроек интерфейса</vt:lpstr>
      <vt:lpstr>Менеджер настроек интерфейса</vt:lpstr>
      <vt:lpstr>Поддержка базы СН-2012 </vt:lpstr>
      <vt:lpstr>Отображение итоговой стоимости «Объекта» </vt:lpstr>
      <vt:lpstr>Отображение итоговой стоимости «Объекта» </vt:lpstr>
      <vt:lpstr>Назначение параметров «Объекта» в момент его создания </vt:lpstr>
      <vt:lpstr>Назначение параметров «Объекта» в момент его создания </vt:lpstr>
      <vt:lpstr>Информация об объекте в менеджере  </vt:lpstr>
      <vt:lpstr>Автоматизированный пересчет объектных смет</vt:lpstr>
      <vt:lpstr>Автоматизированный пересчет объектных смет</vt:lpstr>
      <vt:lpstr>Работа со сметой</vt:lpstr>
      <vt:lpstr>Внесение данных из Microsoft Office Excel и OpenOffice.org</vt:lpstr>
      <vt:lpstr>Внесение данных из Microsoft Office Excel и OpenOffice.org</vt:lpstr>
      <vt:lpstr>Автоматический пересчет объемов</vt:lpstr>
      <vt:lpstr>Автоматический пересчет объемов</vt:lpstr>
      <vt:lpstr>Предпросмотр отчетных форм непосредственно в ПК «Smeta.RU»</vt:lpstr>
      <vt:lpstr>Предпросмотр отчетных форм непосредственно в ПК «Smeta.RU»</vt:lpstr>
      <vt:lpstr>Автоматическое округление объемной части</vt:lpstr>
      <vt:lpstr>Автоматическое округление объемной части</vt:lpstr>
      <vt:lpstr>Автоматическая перенумерация сметных строк</vt:lpstr>
      <vt:lpstr>Презентация PowerPoint</vt:lpstr>
      <vt:lpstr>Перегруппировка сметных строк при удалении раздела / подраздела</vt:lpstr>
      <vt:lpstr>Пересчет сметной строки с учетом изменения ее типа</vt:lpstr>
      <vt:lpstr>Доработка режима «Проверка сметы»</vt:lpstr>
      <vt:lpstr>Доработка режима «Проверка сметы»</vt:lpstr>
      <vt:lpstr>Акты выполненных работ КС-2</vt:lpstr>
      <vt:lpstr>Возможность изменения месяца Акта КС-2 </vt:lpstr>
      <vt:lpstr>Возможность изменения месяца Акта КС-2 </vt:lpstr>
      <vt:lpstr>Запрет на «перепроцентаж» в Акте КС-2</vt:lpstr>
      <vt:lpstr>Запрет на «перепроцентаж» в Акте КС-2</vt:lpstr>
      <vt:lpstr>Панель цен</vt:lpstr>
      <vt:lpstr>Справочник валют</vt:lpstr>
      <vt:lpstr>Справочник валют</vt:lpstr>
      <vt:lpstr>Новая панель цен для всех материальных ресурсов и оборудования</vt:lpstr>
      <vt:lpstr>Расчет базовых показателей сметных строк на основании формул</vt:lpstr>
      <vt:lpstr>Расчет базовых показателей сметных строк на основании формул</vt:lpstr>
      <vt:lpstr>Отображение текущей цены на единицу объема</vt:lpstr>
      <vt:lpstr>Новые столбцы с текущими ценами в окне сметных ресурсов</vt:lpstr>
      <vt:lpstr>Справочник поправок</vt:lpstr>
      <vt:lpstr>Поиск поправок в справочнике по наименованию</vt:lpstr>
      <vt:lpstr>Подбор поправок по значению в момент их применения</vt:lpstr>
      <vt:lpstr>Распространения поправочных коэффициентов на группу строк</vt:lpstr>
      <vt:lpstr>Поиск</vt:lpstr>
      <vt:lpstr>Дополнительная фильтрация результатов поиска нормативов</vt:lpstr>
      <vt:lpstr>Дополнительная фильтрация результатов поиска нормативов</vt:lpstr>
      <vt:lpstr>Дальнейшее развитие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2014-09-03T13:06:03Z</dcterms:created>
  <dcterms:modified xsi:type="dcterms:W3CDTF">2015-10-12T13:38:13Z</dcterms:modified>
</cp:coreProperties>
</file>